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4"/>
  </p:sldMasterIdLst>
  <p:notesMasterIdLst>
    <p:notesMasterId r:id="rId23"/>
  </p:notesMasterIdLst>
  <p:sldIdLst>
    <p:sldId id="20460" r:id="rId5"/>
    <p:sldId id="564" r:id="rId6"/>
    <p:sldId id="587" r:id="rId7"/>
    <p:sldId id="20451" r:id="rId8"/>
    <p:sldId id="20450" r:id="rId9"/>
    <p:sldId id="588" r:id="rId10"/>
    <p:sldId id="589" r:id="rId11"/>
    <p:sldId id="20461" r:id="rId12"/>
    <p:sldId id="556" r:id="rId13"/>
    <p:sldId id="20462" r:id="rId14"/>
    <p:sldId id="20463" r:id="rId15"/>
    <p:sldId id="20464" r:id="rId16"/>
    <p:sldId id="20468" r:id="rId17"/>
    <p:sldId id="20466" r:id="rId18"/>
    <p:sldId id="20467" r:id="rId19"/>
    <p:sldId id="576" r:id="rId20"/>
    <p:sldId id="20438" r:id="rId21"/>
    <p:sldId id="20444" r:id="rId2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chilke, Randolph" initials="SR" lastIdx="3" clrIdx="0">
    <p:extLst>
      <p:ext uri="{19B8F6BF-5375-455C-9EA6-DF929625EA0E}">
        <p15:presenceInfo xmlns:p15="http://schemas.microsoft.com/office/powerpoint/2012/main" userId="S::Randolph.Schilke@bcbsfl.com::ed75be55-0f90-4cb8-b1bd-4cc56a2a90c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9FAE"/>
    <a:srgbClr val="00B050"/>
    <a:srgbClr val="3A3A3A"/>
    <a:srgbClr val="FFC000"/>
    <a:srgbClr val="343434"/>
    <a:srgbClr val="72CCD2"/>
    <a:srgbClr val="80BD00"/>
    <a:srgbClr val="76FD6F"/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44" autoAdjust="0"/>
    <p:restoredTop sz="96357" autoAdjust="0"/>
  </p:normalViewPr>
  <p:slideViewPr>
    <p:cSldViewPr snapToGrid="0">
      <p:cViewPr>
        <p:scale>
          <a:sx n="125" d="100"/>
          <a:sy n="125" d="100"/>
        </p:scale>
        <p:origin x="1164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Sheet1!$E$1</c:f>
              <c:strCache>
                <c:ptCount val="1"/>
                <c:pt idx="0">
                  <c:v>Importance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Sheet1!$D$2:$D$11</c:f>
              <c:strCache>
                <c:ptCount val="10"/>
                <c:pt idx="0">
                  <c:v>New member status</c:v>
                </c:pt>
                <c:pt idx="1">
                  <c:v>Distinct number of pharmacies visited within 1-year</c:v>
                </c:pt>
                <c:pt idx="2">
                  <c:v>Total distinct prescriptions taken within 6-months</c:v>
                </c:pt>
                <c:pt idx="3">
                  <c:v>Antihypertensives prescription medication within 6-months</c:v>
                </c:pt>
                <c:pt idx="4">
                  <c:v>Household market segment</c:v>
                </c:pt>
                <c:pt idx="5">
                  <c:v>Hypertension Medication adherence rate from prior year ≥ 80%</c:v>
                </c:pt>
                <c:pt idx="6">
                  <c:v>Medication formulary count within 1-year</c:v>
                </c:pt>
                <c:pt idx="7">
                  <c:v>SVI unemployed percentile percentage of civilian (age 16+) </c:v>
                </c:pt>
                <c:pt idx="8">
                  <c:v>Reporting Month</c:v>
                </c:pt>
                <c:pt idx="9">
                  <c:v>Hypertension Medication adherence rate from past 2-3-months ≥ 80%</c:v>
                </c:pt>
              </c:strCache>
            </c:strRef>
          </c:cat>
          <c:val>
            <c:numRef>
              <c:f>Sheet1!$E$2:$E$11</c:f>
              <c:numCache>
                <c:formatCode>0.00%</c:formatCode>
                <c:ptCount val="10"/>
                <c:pt idx="0">
                  <c:v>3.2181139999999998E-3</c:v>
                </c:pt>
                <c:pt idx="1">
                  <c:v>4.3426280000000003E-3</c:v>
                </c:pt>
                <c:pt idx="2">
                  <c:v>4.3562979999999998E-3</c:v>
                </c:pt>
                <c:pt idx="3">
                  <c:v>6.3668520000000001E-3</c:v>
                </c:pt>
                <c:pt idx="4">
                  <c:v>2.1830764999999999E-2</c:v>
                </c:pt>
                <c:pt idx="5">
                  <c:v>5.8577677000000002E-2</c:v>
                </c:pt>
                <c:pt idx="6">
                  <c:v>6.4993724000000003E-2</c:v>
                </c:pt>
                <c:pt idx="7">
                  <c:v>7.1319205999999996E-2</c:v>
                </c:pt>
                <c:pt idx="8">
                  <c:v>8.7118817000000001E-2</c:v>
                </c:pt>
                <c:pt idx="9">
                  <c:v>0.67787591899999999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1F-4ABE-BA06-AB6A7BE80C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94347872"/>
        <c:axId val="594348528"/>
      </c:barChart>
      <c:catAx>
        <c:axId val="5943478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4348528"/>
        <c:crosses val="autoZero"/>
        <c:auto val="1"/>
        <c:lblAlgn val="ctr"/>
        <c:lblOffset val="100"/>
        <c:noMultiLvlLbl val="0"/>
      </c:catAx>
      <c:valAx>
        <c:axId val="5943485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4347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000000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rgbClr val="3A3A3A"/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rgbClr val="3A3A3A"/>
                </a:solidFill>
              </a:rPr>
              <a:t>Overall Non-Adherence Rate</a:t>
            </a:r>
          </a:p>
        </c:rich>
      </c:tx>
      <c:layout>
        <c:manualLayout>
          <c:xMode val="edge"/>
          <c:yMode val="edge"/>
          <c:x val="0.11856088751298777"/>
          <c:y val="2.45429091383424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rgbClr val="3A3A3A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343093832021"/>
          <c:y val="0.13731959120934867"/>
          <c:w val="0.84156906167979006"/>
          <c:h val="0.687623826721260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rgbClr val="3A3A3A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0.53553148399999995</c:v>
                </c:pt>
                <c:pt idx="1">
                  <c:v>9.9154862999999996E-2</c:v>
                </c:pt>
                <c:pt idx="2">
                  <c:v>5.3201619000000006E-2</c:v>
                </c:pt>
                <c:pt idx="3">
                  <c:v>4.1180671000000002E-2</c:v>
                </c:pt>
                <c:pt idx="4">
                  <c:v>4.3561056999999993E-2</c:v>
                </c:pt>
                <c:pt idx="5">
                  <c:v>3.7848131E-2</c:v>
                </c:pt>
                <c:pt idx="6">
                  <c:v>2.8683647E-2</c:v>
                </c:pt>
                <c:pt idx="7">
                  <c:v>2.3803855999999998E-2</c:v>
                </c:pt>
                <c:pt idx="8">
                  <c:v>1.6662699E-2</c:v>
                </c:pt>
                <c:pt idx="9">
                  <c:v>9.5215419999999992E-3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03-43A0-BF1C-9A8A550A0A2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48395968"/>
        <c:axId val="448396952"/>
      </c:barChart>
      <c:catAx>
        <c:axId val="4483959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rgbClr val="3A3A3A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>
                    <a:solidFill>
                      <a:srgbClr val="3A3A3A"/>
                    </a:solidFill>
                  </a:rPr>
                  <a:t>High to Low Probability Deciles</a:t>
                </a:r>
              </a:p>
            </c:rich>
          </c:tx>
          <c:layout>
            <c:manualLayout>
              <c:xMode val="edge"/>
              <c:yMode val="edge"/>
              <c:x val="0.32447575631993369"/>
              <c:y val="0.9117396679628613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rgbClr val="3A3A3A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3A3A3A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8396952"/>
        <c:crosses val="autoZero"/>
        <c:auto val="1"/>
        <c:lblAlgn val="ctr"/>
        <c:lblOffset val="100"/>
        <c:noMultiLvlLbl val="0"/>
      </c:catAx>
      <c:valAx>
        <c:axId val="448396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rgbClr val="3A3A3A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>
                    <a:solidFill>
                      <a:srgbClr val="3A3A3A"/>
                    </a:solidFill>
                  </a:rPr>
                  <a:t>Non-Adherence Rate</a:t>
                </a:r>
                <a:r>
                  <a:rPr lang="en-US" b="1" baseline="0" dirty="0">
                    <a:solidFill>
                      <a:srgbClr val="3A3A3A"/>
                    </a:solidFill>
                  </a:rPr>
                  <a:t> %</a:t>
                </a:r>
                <a:endParaRPr lang="en-US" b="1" dirty="0">
                  <a:solidFill>
                    <a:srgbClr val="3A3A3A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rgbClr val="3A3A3A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3A3A3A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839596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675624136967282"/>
          <c:y val="4.8376991068512121E-2"/>
          <c:w val="0.66327999778010893"/>
          <c:h val="0.6343902380187079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DST Model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rgbClr val="0070C0"/>
                </a:solidFill>
              </a:ln>
              <a:effectLst/>
            </c:spPr>
          </c:marker>
          <c:cat>
            <c:numRef>
              <c:f>Sheet1!$A$2:$A$12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0</c:v>
                </c:pt>
                <c:pt idx="1">
                  <c:v>0.61544120000000002</c:v>
                </c:pt>
                <c:pt idx="2">
                  <c:v>0.72279409999999999</c:v>
                </c:pt>
                <c:pt idx="3">
                  <c:v>0.77573530000000002</c:v>
                </c:pt>
                <c:pt idx="4">
                  <c:v>0.8198529</c:v>
                </c:pt>
                <c:pt idx="5">
                  <c:v>0.87720589999999998</c:v>
                </c:pt>
                <c:pt idx="6">
                  <c:v>0.91029409999999999</c:v>
                </c:pt>
                <c:pt idx="7">
                  <c:v>0.94264709999999996</c:v>
                </c:pt>
                <c:pt idx="8">
                  <c:v>0.97573529999999997</c:v>
                </c:pt>
                <c:pt idx="9">
                  <c:v>0.98897060000000003</c:v>
                </c:pt>
                <c:pt idx="1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C44-4394-BB4C-BECA23948B8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Prime Model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rgbClr val="FF0000"/>
                </a:solidFill>
              </a:ln>
              <a:effectLst/>
            </c:spPr>
          </c:marker>
          <c:cat>
            <c:numRef>
              <c:f>Sheet1!$A$2:$A$12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0</c:v>
                </c:pt>
                <c:pt idx="1">
                  <c:v>0.40972219999999998</c:v>
                </c:pt>
                <c:pt idx="2">
                  <c:v>0.52146459999999994</c:v>
                </c:pt>
                <c:pt idx="3">
                  <c:v>0.58901519999999996</c:v>
                </c:pt>
                <c:pt idx="4">
                  <c:v>0.647096</c:v>
                </c:pt>
                <c:pt idx="5">
                  <c:v>0.72222220000000004</c:v>
                </c:pt>
                <c:pt idx="6">
                  <c:v>0.78409090000000004</c:v>
                </c:pt>
                <c:pt idx="7">
                  <c:v>0.8112374</c:v>
                </c:pt>
                <c:pt idx="8">
                  <c:v>0.86553029999999997</c:v>
                </c:pt>
                <c:pt idx="9">
                  <c:v>0.93497470000000005</c:v>
                </c:pt>
                <c:pt idx="1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C44-4394-BB4C-BECA23948B8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Baseline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Sheet1!$A$2:$A$12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Sheet1!$D$2:$D$12</c:f>
              <c:numCache>
                <c:formatCode>General</c:formatCode>
                <c:ptCount val="1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C44-4394-BB4C-BECA23948B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64350848"/>
        <c:axId val="864349864"/>
      </c:lineChart>
      <c:catAx>
        <c:axId val="86435084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Deciles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4349864"/>
        <c:crossesAt val="0"/>
        <c:auto val="1"/>
        <c:lblAlgn val="ctr"/>
        <c:lblOffset val="100"/>
        <c:noMultiLvlLbl val="0"/>
      </c:catAx>
      <c:valAx>
        <c:axId val="86434986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Non-Adherence Cumulative Capture Rate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4350848"/>
        <c:crosses val="autoZero"/>
        <c:crossBetween val="between"/>
        <c:majorUnit val="0.1"/>
        <c:minorUnit val="0.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000000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4A9C64-3D82-401A-A1F4-6D40E69FA191}" type="doc">
      <dgm:prSet loTypeId="urn:microsoft.com/office/officeart/2005/8/layout/vList5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8D80E7C8-96E0-45F8-8798-36854BAE0643}">
      <dgm:prSet phldrT="[Text]"/>
      <dgm:spPr/>
      <dgm:t>
        <a:bodyPr/>
        <a:lstStyle/>
        <a:p>
          <a:r>
            <a:rPr lang="en-US" dirty="0">
              <a:solidFill>
                <a:srgbClr val="343434"/>
              </a:solidFill>
            </a:rPr>
            <a:t>Demographics</a:t>
          </a:r>
        </a:p>
      </dgm:t>
    </dgm:pt>
    <dgm:pt modelId="{123C2F06-E0C6-4263-964D-9399DC94707E}" type="parTrans" cxnId="{4B09D822-AA0D-4793-9E67-0C2B6D97EB7F}">
      <dgm:prSet/>
      <dgm:spPr/>
      <dgm:t>
        <a:bodyPr/>
        <a:lstStyle/>
        <a:p>
          <a:endParaRPr lang="en-US">
            <a:solidFill>
              <a:srgbClr val="343434"/>
            </a:solidFill>
          </a:endParaRPr>
        </a:p>
      </dgm:t>
    </dgm:pt>
    <dgm:pt modelId="{D16365CD-C950-4522-922E-72579C5C32AD}" type="sibTrans" cxnId="{4B09D822-AA0D-4793-9E67-0C2B6D97EB7F}">
      <dgm:prSet/>
      <dgm:spPr/>
      <dgm:t>
        <a:bodyPr/>
        <a:lstStyle/>
        <a:p>
          <a:endParaRPr lang="en-US">
            <a:solidFill>
              <a:srgbClr val="343434"/>
            </a:solidFill>
          </a:endParaRPr>
        </a:p>
      </dgm:t>
    </dgm:pt>
    <dgm:pt modelId="{74B23D8F-5CFC-4E48-958B-3105234FF19A}">
      <dgm:prSet phldrT="[Text]" custT="1"/>
      <dgm:spPr/>
      <dgm:t>
        <a:bodyPr/>
        <a:lstStyle/>
        <a:p>
          <a:r>
            <a:rPr lang="en-US" sz="600" dirty="0">
              <a:solidFill>
                <a:srgbClr val="343434"/>
              </a:solidFill>
            </a:rPr>
            <a:t>Family Details</a:t>
          </a:r>
        </a:p>
      </dgm:t>
    </dgm:pt>
    <dgm:pt modelId="{69BB0912-BF08-4227-95D0-AF2D66719FB5}" type="parTrans" cxnId="{CCF63EBE-D7AB-4834-AB69-4499D1C275D9}">
      <dgm:prSet/>
      <dgm:spPr/>
      <dgm:t>
        <a:bodyPr/>
        <a:lstStyle/>
        <a:p>
          <a:endParaRPr lang="en-US">
            <a:solidFill>
              <a:srgbClr val="343434"/>
            </a:solidFill>
          </a:endParaRPr>
        </a:p>
      </dgm:t>
    </dgm:pt>
    <dgm:pt modelId="{C7959C5A-D3F3-4190-87CD-2CE292158313}" type="sibTrans" cxnId="{CCF63EBE-D7AB-4834-AB69-4499D1C275D9}">
      <dgm:prSet/>
      <dgm:spPr/>
      <dgm:t>
        <a:bodyPr/>
        <a:lstStyle/>
        <a:p>
          <a:endParaRPr lang="en-US">
            <a:solidFill>
              <a:srgbClr val="343434"/>
            </a:solidFill>
          </a:endParaRPr>
        </a:p>
      </dgm:t>
    </dgm:pt>
    <dgm:pt modelId="{78B72E84-51BB-4D2E-B369-7E8E3A5B1348}">
      <dgm:prSet phldrT="[Text]"/>
      <dgm:spPr/>
      <dgm:t>
        <a:bodyPr/>
        <a:lstStyle/>
        <a:p>
          <a:r>
            <a:rPr lang="en-US" dirty="0">
              <a:solidFill>
                <a:srgbClr val="343434"/>
              </a:solidFill>
            </a:rPr>
            <a:t>Member Engagement</a:t>
          </a:r>
        </a:p>
      </dgm:t>
    </dgm:pt>
    <dgm:pt modelId="{7902D7C7-6DD8-4682-8D9C-617DEEEC7B94}" type="parTrans" cxnId="{1CB07F63-8B84-4501-91F9-E47BF75EF6C5}">
      <dgm:prSet/>
      <dgm:spPr/>
      <dgm:t>
        <a:bodyPr/>
        <a:lstStyle/>
        <a:p>
          <a:endParaRPr lang="en-US">
            <a:solidFill>
              <a:srgbClr val="343434"/>
            </a:solidFill>
          </a:endParaRPr>
        </a:p>
      </dgm:t>
    </dgm:pt>
    <dgm:pt modelId="{5CC61900-DEB8-4F8B-A33C-8853862916B3}" type="sibTrans" cxnId="{1CB07F63-8B84-4501-91F9-E47BF75EF6C5}">
      <dgm:prSet/>
      <dgm:spPr/>
      <dgm:t>
        <a:bodyPr/>
        <a:lstStyle/>
        <a:p>
          <a:endParaRPr lang="en-US">
            <a:solidFill>
              <a:srgbClr val="343434"/>
            </a:solidFill>
          </a:endParaRPr>
        </a:p>
      </dgm:t>
    </dgm:pt>
    <dgm:pt modelId="{EB34B56D-BDE2-4FBA-9B78-39BFF8A725B4}">
      <dgm:prSet phldrT="[Text]" custT="1"/>
      <dgm:spPr/>
      <dgm:t>
        <a:bodyPr/>
        <a:lstStyle/>
        <a:p>
          <a:r>
            <a:rPr lang="en-US" sz="600" dirty="0">
              <a:solidFill>
                <a:srgbClr val="343434"/>
              </a:solidFill>
            </a:rPr>
            <a:t>PAM, NPS, JSAT, FCR, NQ</a:t>
          </a:r>
        </a:p>
      </dgm:t>
    </dgm:pt>
    <dgm:pt modelId="{B1F0BE19-41CD-4B23-90B6-F39F7B3CC744}" type="parTrans" cxnId="{22986B90-9C96-42D4-9373-7D358F804DF1}">
      <dgm:prSet/>
      <dgm:spPr/>
      <dgm:t>
        <a:bodyPr/>
        <a:lstStyle/>
        <a:p>
          <a:endParaRPr lang="en-US">
            <a:solidFill>
              <a:srgbClr val="343434"/>
            </a:solidFill>
          </a:endParaRPr>
        </a:p>
      </dgm:t>
    </dgm:pt>
    <dgm:pt modelId="{05F4CDA2-F871-4DE8-A4D8-BA80413BDC60}" type="sibTrans" cxnId="{22986B90-9C96-42D4-9373-7D358F804DF1}">
      <dgm:prSet/>
      <dgm:spPr/>
      <dgm:t>
        <a:bodyPr/>
        <a:lstStyle/>
        <a:p>
          <a:endParaRPr lang="en-US">
            <a:solidFill>
              <a:srgbClr val="343434"/>
            </a:solidFill>
          </a:endParaRPr>
        </a:p>
      </dgm:t>
    </dgm:pt>
    <dgm:pt modelId="{1B4840BD-DE89-4E63-BA3D-C27D837A38D8}">
      <dgm:prSet phldrT="[Text]" custT="1"/>
      <dgm:spPr/>
      <dgm:t>
        <a:bodyPr/>
        <a:lstStyle/>
        <a:p>
          <a:r>
            <a:rPr lang="en-US" sz="600" dirty="0">
              <a:solidFill>
                <a:srgbClr val="343434"/>
              </a:solidFill>
            </a:rPr>
            <a:t>Gender</a:t>
          </a:r>
        </a:p>
      </dgm:t>
    </dgm:pt>
    <dgm:pt modelId="{29EFC4D9-6B1D-420B-9C6E-E3FBBAACE073}" type="parTrans" cxnId="{0A4738B2-D187-49D4-829F-F505EF1ABE86}">
      <dgm:prSet/>
      <dgm:spPr/>
      <dgm:t>
        <a:bodyPr/>
        <a:lstStyle/>
        <a:p>
          <a:endParaRPr lang="en-US">
            <a:solidFill>
              <a:srgbClr val="343434"/>
            </a:solidFill>
          </a:endParaRPr>
        </a:p>
      </dgm:t>
    </dgm:pt>
    <dgm:pt modelId="{1277BC7C-19A2-4B88-B88D-1A3BFF2DA3CC}" type="sibTrans" cxnId="{0A4738B2-D187-49D4-829F-F505EF1ABE86}">
      <dgm:prSet/>
      <dgm:spPr/>
      <dgm:t>
        <a:bodyPr/>
        <a:lstStyle/>
        <a:p>
          <a:endParaRPr lang="en-US">
            <a:solidFill>
              <a:srgbClr val="343434"/>
            </a:solidFill>
          </a:endParaRPr>
        </a:p>
      </dgm:t>
    </dgm:pt>
    <dgm:pt modelId="{383E4B55-EAF3-4038-9B5E-04AC06029ED8}">
      <dgm:prSet phldrT="[Text]" custT="1"/>
      <dgm:spPr/>
      <dgm:t>
        <a:bodyPr/>
        <a:lstStyle/>
        <a:p>
          <a:r>
            <a:rPr lang="en-US" sz="600" dirty="0">
              <a:solidFill>
                <a:srgbClr val="343434"/>
              </a:solidFill>
            </a:rPr>
            <a:t>Welcome Survey</a:t>
          </a:r>
        </a:p>
      </dgm:t>
    </dgm:pt>
    <dgm:pt modelId="{B63FD8B7-AA24-4F3D-9E7D-159407BAB8EE}" type="parTrans" cxnId="{1E0EC113-4FF7-46E2-9826-E2AF8DAB08A2}">
      <dgm:prSet/>
      <dgm:spPr/>
      <dgm:t>
        <a:bodyPr/>
        <a:lstStyle/>
        <a:p>
          <a:endParaRPr lang="en-US">
            <a:solidFill>
              <a:srgbClr val="343434"/>
            </a:solidFill>
          </a:endParaRPr>
        </a:p>
      </dgm:t>
    </dgm:pt>
    <dgm:pt modelId="{FABB31AF-C4D3-4F03-891C-5D03DC00E56E}" type="sibTrans" cxnId="{1E0EC113-4FF7-46E2-9826-E2AF8DAB08A2}">
      <dgm:prSet/>
      <dgm:spPr/>
      <dgm:t>
        <a:bodyPr/>
        <a:lstStyle/>
        <a:p>
          <a:endParaRPr lang="en-US">
            <a:solidFill>
              <a:srgbClr val="343434"/>
            </a:solidFill>
          </a:endParaRPr>
        </a:p>
      </dgm:t>
    </dgm:pt>
    <dgm:pt modelId="{D0B6C7B3-0F4F-4A97-9EF9-F1015CF0C25E}">
      <dgm:prSet phldrT="[Text]"/>
      <dgm:spPr/>
      <dgm:t>
        <a:bodyPr/>
        <a:lstStyle/>
        <a:p>
          <a:r>
            <a:rPr lang="en-US" dirty="0">
              <a:solidFill>
                <a:srgbClr val="343434"/>
              </a:solidFill>
            </a:rPr>
            <a:t>Health Plan Details</a:t>
          </a:r>
        </a:p>
      </dgm:t>
    </dgm:pt>
    <dgm:pt modelId="{8E6FACA3-066C-4983-9572-E8469D9B59A4}" type="parTrans" cxnId="{49FA05BB-51A4-49CF-B608-47CBF6396546}">
      <dgm:prSet/>
      <dgm:spPr/>
      <dgm:t>
        <a:bodyPr/>
        <a:lstStyle/>
        <a:p>
          <a:endParaRPr lang="en-US">
            <a:solidFill>
              <a:srgbClr val="343434"/>
            </a:solidFill>
          </a:endParaRPr>
        </a:p>
      </dgm:t>
    </dgm:pt>
    <dgm:pt modelId="{A5974C04-9C78-4DB0-960D-4E41088C9FE0}" type="sibTrans" cxnId="{49FA05BB-51A4-49CF-B608-47CBF6396546}">
      <dgm:prSet/>
      <dgm:spPr/>
      <dgm:t>
        <a:bodyPr/>
        <a:lstStyle/>
        <a:p>
          <a:endParaRPr lang="en-US">
            <a:solidFill>
              <a:srgbClr val="343434"/>
            </a:solidFill>
          </a:endParaRPr>
        </a:p>
      </dgm:t>
    </dgm:pt>
    <dgm:pt modelId="{74E0C9DB-05C0-4FDB-8BA1-DF82297B8B2F}">
      <dgm:prSet phldrT="[Text]" custT="1"/>
      <dgm:spPr/>
      <dgm:t>
        <a:bodyPr/>
        <a:lstStyle/>
        <a:p>
          <a:r>
            <a:rPr lang="en-US" sz="600" dirty="0">
              <a:solidFill>
                <a:srgbClr val="343434"/>
              </a:solidFill>
            </a:rPr>
            <a:t>Tenure</a:t>
          </a:r>
        </a:p>
      </dgm:t>
    </dgm:pt>
    <dgm:pt modelId="{15A6DF39-694C-4578-874D-B7AEDFE383FE}" type="parTrans" cxnId="{E5AFAA37-8E11-4B5D-8161-D22B8E9826F7}">
      <dgm:prSet/>
      <dgm:spPr/>
      <dgm:t>
        <a:bodyPr/>
        <a:lstStyle/>
        <a:p>
          <a:endParaRPr lang="en-US">
            <a:solidFill>
              <a:srgbClr val="343434"/>
            </a:solidFill>
          </a:endParaRPr>
        </a:p>
      </dgm:t>
    </dgm:pt>
    <dgm:pt modelId="{1A3D8221-B9D1-448E-9D84-BB49198804C4}" type="sibTrans" cxnId="{E5AFAA37-8E11-4B5D-8161-D22B8E9826F7}">
      <dgm:prSet/>
      <dgm:spPr/>
      <dgm:t>
        <a:bodyPr/>
        <a:lstStyle/>
        <a:p>
          <a:endParaRPr lang="en-US">
            <a:solidFill>
              <a:srgbClr val="343434"/>
            </a:solidFill>
          </a:endParaRPr>
        </a:p>
      </dgm:t>
    </dgm:pt>
    <dgm:pt modelId="{851AFBF5-DAF5-4275-A0FC-D6D627884F72}">
      <dgm:prSet phldrT="[Text]"/>
      <dgm:spPr/>
      <dgm:t>
        <a:bodyPr/>
        <a:lstStyle/>
        <a:p>
          <a:r>
            <a:rPr lang="en-US" dirty="0">
              <a:solidFill>
                <a:srgbClr val="343434"/>
              </a:solidFill>
            </a:rPr>
            <a:t>Inquiry Details</a:t>
          </a:r>
        </a:p>
      </dgm:t>
    </dgm:pt>
    <dgm:pt modelId="{789DC086-FE1F-4E3A-ABA0-0FF4B0A5FFE7}" type="parTrans" cxnId="{0CCCEFC4-96A2-4B19-B145-B3D75BE7BA70}">
      <dgm:prSet/>
      <dgm:spPr/>
      <dgm:t>
        <a:bodyPr/>
        <a:lstStyle/>
        <a:p>
          <a:endParaRPr lang="en-US">
            <a:solidFill>
              <a:srgbClr val="343434"/>
            </a:solidFill>
          </a:endParaRPr>
        </a:p>
      </dgm:t>
    </dgm:pt>
    <dgm:pt modelId="{98046710-FBEB-49A9-ACBB-26FCA013A222}" type="sibTrans" cxnId="{0CCCEFC4-96A2-4B19-B145-B3D75BE7BA70}">
      <dgm:prSet/>
      <dgm:spPr/>
      <dgm:t>
        <a:bodyPr/>
        <a:lstStyle/>
        <a:p>
          <a:endParaRPr lang="en-US">
            <a:solidFill>
              <a:srgbClr val="343434"/>
            </a:solidFill>
          </a:endParaRPr>
        </a:p>
      </dgm:t>
    </dgm:pt>
    <dgm:pt modelId="{9078C6E9-B9ED-455B-B5D6-A5CA6974DD1D}">
      <dgm:prSet phldrT="[Text]"/>
      <dgm:spPr/>
      <dgm:t>
        <a:bodyPr/>
        <a:lstStyle/>
        <a:p>
          <a:r>
            <a:rPr lang="en-US" dirty="0">
              <a:solidFill>
                <a:srgbClr val="343434"/>
              </a:solidFill>
            </a:rPr>
            <a:t>Claim/ Authorization Issue</a:t>
          </a:r>
        </a:p>
      </dgm:t>
    </dgm:pt>
    <dgm:pt modelId="{D3B7A3EA-ED1D-4B0A-8943-5BEC74F7CB71}" type="parTrans" cxnId="{177C03FC-A605-4B66-B028-13DC2B550CD2}">
      <dgm:prSet/>
      <dgm:spPr/>
      <dgm:t>
        <a:bodyPr/>
        <a:lstStyle/>
        <a:p>
          <a:endParaRPr lang="en-US">
            <a:solidFill>
              <a:srgbClr val="343434"/>
            </a:solidFill>
          </a:endParaRPr>
        </a:p>
      </dgm:t>
    </dgm:pt>
    <dgm:pt modelId="{92505C5F-0FD0-469D-9B25-13CBF0EF6D98}" type="sibTrans" cxnId="{177C03FC-A605-4B66-B028-13DC2B550CD2}">
      <dgm:prSet/>
      <dgm:spPr/>
      <dgm:t>
        <a:bodyPr/>
        <a:lstStyle/>
        <a:p>
          <a:endParaRPr lang="en-US">
            <a:solidFill>
              <a:srgbClr val="343434"/>
            </a:solidFill>
          </a:endParaRPr>
        </a:p>
      </dgm:t>
    </dgm:pt>
    <dgm:pt modelId="{7470AF3B-B693-4C22-BCF4-BFB2BF042014}">
      <dgm:prSet phldrT="[Text]" custT="1"/>
      <dgm:spPr/>
      <dgm:t>
        <a:bodyPr/>
        <a:lstStyle/>
        <a:p>
          <a:r>
            <a:rPr lang="en-US" sz="600" dirty="0">
              <a:solidFill>
                <a:srgbClr val="343434"/>
              </a:solidFill>
            </a:rPr>
            <a:t>Office Claims</a:t>
          </a:r>
        </a:p>
      </dgm:t>
    </dgm:pt>
    <dgm:pt modelId="{C3C1102E-95CB-483C-A517-655E6068C97B}" type="parTrans" cxnId="{F16C32AB-C630-427F-BBF2-9DEFEAE7DB10}">
      <dgm:prSet/>
      <dgm:spPr/>
      <dgm:t>
        <a:bodyPr/>
        <a:lstStyle/>
        <a:p>
          <a:endParaRPr lang="en-US">
            <a:solidFill>
              <a:srgbClr val="343434"/>
            </a:solidFill>
          </a:endParaRPr>
        </a:p>
      </dgm:t>
    </dgm:pt>
    <dgm:pt modelId="{A2FEAE81-0837-45EA-973A-EC81AF1AAE20}" type="sibTrans" cxnId="{F16C32AB-C630-427F-BBF2-9DEFEAE7DB10}">
      <dgm:prSet/>
      <dgm:spPr/>
      <dgm:t>
        <a:bodyPr/>
        <a:lstStyle/>
        <a:p>
          <a:endParaRPr lang="en-US">
            <a:solidFill>
              <a:srgbClr val="343434"/>
            </a:solidFill>
          </a:endParaRPr>
        </a:p>
      </dgm:t>
    </dgm:pt>
    <dgm:pt modelId="{9C136BB1-8028-4366-BB10-BF2C1E205296}">
      <dgm:prSet phldrT="[Text]" custT="1"/>
      <dgm:spPr/>
      <dgm:t>
        <a:bodyPr/>
        <a:lstStyle/>
        <a:p>
          <a:r>
            <a:rPr lang="en-US" sz="600" dirty="0">
              <a:solidFill>
                <a:srgbClr val="343434"/>
              </a:solidFill>
            </a:rPr>
            <a:t>Denied Claims</a:t>
          </a:r>
        </a:p>
      </dgm:t>
    </dgm:pt>
    <dgm:pt modelId="{F1C03842-3CDC-407F-A825-1F0F3AD7A574}" type="parTrans" cxnId="{E0490C38-7ED0-4907-8ED7-910EF00A1B40}">
      <dgm:prSet/>
      <dgm:spPr/>
      <dgm:t>
        <a:bodyPr/>
        <a:lstStyle/>
        <a:p>
          <a:endParaRPr lang="en-US">
            <a:solidFill>
              <a:srgbClr val="343434"/>
            </a:solidFill>
          </a:endParaRPr>
        </a:p>
      </dgm:t>
    </dgm:pt>
    <dgm:pt modelId="{0A14443F-9B3C-4D39-B0B2-1F5222D87DC5}" type="sibTrans" cxnId="{E0490C38-7ED0-4907-8ED7-910EF00A1B40}">
      <dgm:prSet/>
      <dgm:spPr/>
      <dgm:t>
        <a:bodyPr/>
        <a:lstStyle/>
        <a:p>
          <a:endParaRPr lang="en-US">
            <a:solidFill>
              <a:srgbClr val="343434"/>
            </a:solidFill>
          </a:endParaRPr>
        </a:p>
      </dgm:t>
    </dgm:pt>
    <dgm:pt modelId="{487FD976-8405-42E4-AE94-CA5C51A080DA}">
      <dgm:prSet phldrT="[Text]" custT="1"/>
      <dgm:spPr/>
      <dgm:t>
        <a:bodyPr/>
        <a:lstStyle/>
        <a:p>
          <a:r>
            <a:rPr lang="en-US" sz="600" dirty="0">
              <a:solidFill>
                <a:srgbClr val="343434"/>
              </a:solidFill>
            </a:rPr>
            <a:t>Authorizations</a:t>
          </a:r>
        </a:p>
      </dgm:t>
    </dgm:pt>
    <dgm:pt modelId="{3F008EEE-7B47-4177-8074-F3E9A9DC4CA6}" type="parTrans" cxnId="{B562A120-D3C5-4561-BB50-9A065695DCB6}">
      <dgm:prSet/>
      <dgm:spPr/>
      <dgm:t>
        <a:bodyPr/>
        <a:lstStyle/>
        <a:p>
          <a:endParaRPr lang="en-US">
            <a:solidFill>
              <a:srgbClr val="343434"/>
            </a:solidFill>
          </a:endParaRPr>
        </a:p>
      </dgm:t>
    </dgm:pt>
    <dgm:pt modelId="{03A9963F-9758-4A8D-88B4-10361B3E756D}" type="sibTrans" cxnId="{B562A120-D3C5-4561-BB50-9A065695DCB6}">
      <dgm:prSet/>
      <dgm:spPr/>
      <dgm:t>
        <a:bodyPr/>
        <a:lstStyle/>
        <a:p>
          <a:endParaRPr lang="en-US">
            <a:solidFill>
              <a:srgbClr val="343434"/>
            </a:solidFill>
          </a:endParaRPr>
        </a:p>
      </dgm:t>
    </dgm:pt>
    <dgm:pt modelId="{AA33DB40-79F3-4B49-8D63-CB85F9CE0568}">
      <dgm:prSet phldrT="[Text]"/>
      <dgm:spPr/>
      <dgm:t>
        <a:bodyPr/>
        <a:lstStyle/>
        <a:p>
          <a:r>
            <a:rPr lang="en-US" dirty="0">
              <a:solidFill>
                <a:srgbClr val="343434"/>
              </a:solidFill>
            </a:rPr>
            <a:t>Medical History</a:t>
          </a:r>
        </a:p>
      </dgm:t>
    </dgm:pt>
    <dgm:pt modelId="{2E888900-A806-4471-80C1-5766C00A9A7F}" type="parTrans" cxnId="{3BD83878-622E-4D2F-9467-5BC98E553C95}">
      <dgm:prSet/>
      <dgm:spPr/>
      <dgm:t>
        <a:bodyPr/>
        <a:lstStyle/>
        <a:p>
          <a:endParaRPr lang="en-US">
            <a:solidFill>
              <a:srgbClr val="343434"/>
            </a:solidFill>
          </a:endParaRPr>
        </a:p>
      </dgm:t>
    </dgm:pt>
    <dgm:pt modelId="{8EB600AE-C706-49EE-9029-31859DE971DA}" type="sibTrans" cxnId="{3BD83878-622E-4D2F-9467-5BC98E553C95}">
      <dgm:prSet/>
      <dgm:spPr/>
      <dgm:t>
        <a:bodyPr/>
        <a:lstStyle/>
        <a:p>
          <a:endParaRPr lang="en-US">
            <a:solidFill>
              <a:srgbClr val="343434"/>
            </a:solidFill>
          </a:endParaRPr>
        </a:p>
      </dgm:t>
    </dgm:pt>
    <dgm:pt modelId="{ECECFB65-C502-420A-A51A-4775DBB0F417}">
      <dgm:prSet phldrT="[Text]"/>
      <dgm:spPr/>
      <dgm:t>
        <a:bodyPr/>
        <a:lstStyle/>
        <a:p>
          <a:r>
            <a:rPr lang="en-US" b="0" dirty="0">
              <a:solidFill>
                <a:srgbClr val="343434"/>
              </a:solidFill>
            </a:rPr>
            <a:t>Chronic conditions</a:t>
          </a:r>
        </a:p>
      </dgm:t>
    </dgm:pt>
    <dgm:pt modelId="{42FE891C-4AE3-4C94-9CC0-0E5E76B5EEB7}" type="parTrans" cxnId="{FF7B20B0-1C7C-413D-AD31-DB45A5503642}">
      <dgm:prSet/>
      <dgm:spPr/>
      <dgm:t>
        <a:bodyPr/>
        <a:lstStyle/>
        <a:p>
          <a:endParaRPr lang="en-US">
            <a:solidFill>
              <a:srgbClr val="343434"/>
            </a:solidFill>
          </a:endParaRPr>
        </a:p>
      </dgm:t>
    </dgm:pt>
    <dgm:pt modelId="{03F46103-5030-42CE-A88F-B72D3E854000}" type="sibTrans" cxnId="{FF7B20B0-1C7C-413D-AD31-DB45A5503642}">
      <dgm:prSet/>
      <dgm:spPr/>
      <dgm:t>
        <a:bodyPr/>
        <a:lstStyle/>
        <a:p>
          <a:endParaRPr lang="en-US">
            <a:solidFill>
              <a:srgbClr val="343434"/>
            </a:solidFill>
          </a:endParaRPr>
        </a:p>
      </dgm:t>
    </dgm:pt>
    <dgm:pt modelId="{5038B9B8-A9E9-4096-812C-CA9544FC74FE}">
      <dgm:prSet phldrT="[Text]" custT="1"/>
      <dgm:spPr/>
      <dgm:t>
        <a:bodyPr/>
        <a:lstStyle/>
        <a:p>
          <a:r>
            <a:rPr lang="en-US" sz="600" dirty="0">
              <a:solidFill>
                <a:srgbClr val="343434"/>
              </a:solidFill>
            </a:rPr>
            <a:t>Appeals</a:t>
          </a:r>
        </a:p>
      </dgm:t>
    </dgm:pt>
    <dgm:pt modelId="{464B8BEC-70EC-474F-9D77-B9006AF24FCE}" type="parTrans" cxnId="{CAEE3BE8-E1BE-4224-AB5D-2D196CF58E61}">
      <dgm:prSet/>
      <dgm:spPr/>
      <dgm:t>
        <a:bodyPr/>
        <a:lstStyle/>
        <a:p>
          <a:endParaRPr lang="en-US">
            <a:solidFill>
              <a:srgbClr val="343434"/>
            </a:solidFill>
          </a:endParaRPr>
        </a:p>
      </dgm:t>
    </dgm:pt>
    <dgm:pt modelId="{845263B5-6F4D-4016-8736-EABEA64EE4BD}" type="sibTrans" cxnId="{CAEE3BE8-E1BE-4224-AB5D-2D196CF58E61}">
      <dgm:prSet/>
      <dgm:spPr/>
      <dgm:t>
        <a:bodyPr/>
        <a:lstStyle/>
        <a:p>
          <a:endParaRPr lang="en-US">
            <a:solidFill>
              <a:srgbClr val="343434"/>
            </a:solidFill>
          </a:endParaRPr>
        </a:p>
      </dgm:t>
    </dgm:pt>
    <dgm:pt modelId="{3726531D-A255-4486-A288-C2788EB1775C}">
      <dgm:prSet phldrT="[Text]" custT="1"/>
      <dgm:spPr/>
      <dgm:t>
        <a:bodyPr/>
        <a:lstStyle/>
        <a:p>
          <a:r>
            <a:rPr lang="en-US" sz="600" dirty="0">
              <a:solidFill>
                <a:srgbClr val="343434"/>
              </a:solidFill>
            </a:rPr>
            <a:t>Age</a:t>
          </a:r>
        </a:p>
      </dgm:t>
    </dgm:pt>
    <dgm:pt modelId="{B7EE891B-8301-4C70-8E2F-DEF492936916}" type="parTrans" cxnId="{6C82E4DA-725A-4C18-9C94-9EA24FF3EDD7}">
      <dgm:prSet/>
      <dgm:spPr/>
      <dgm:t>
        <a:bodyPr/>
        <a:lstStyle/>
        <a:p>
          <a:endParaRPr lang="en-US"/>
        </a:p>
      </dgm:t>
    </dgm:pt>
    <dgm:pt modelId="{5215894B-E12A-4E45-B56B-23A81313AB8E}" type="sibTrans" cxnId="{6C82E4DA-725A-4C18-9C94-9EA24FF3EDD7}">
      <dgm:prSet/>
      <dgm:spPr/>
      <dgm:t>
        <a:bodyPr/>
        <a:lstStyle/>
        <a:p>
          <a:endParaRPr lang="en-US"/>
        </a:p>
      </dgm:t>
    </dgm:pt>
    <dgm:pt modelId="{00DA47F3-D66B-4F83-8509-260DCB08188D}">
      <dgm:prSet phldrT="[Text]" custT="1"/>
      <dgm:spPr/>
      <dgm:t>
        <a:bodyPr/>
        <a:lstStyle/>
        <a:p>
          <a:r>
            <a:rPr lang="en-US" sz="600" dirty="0">
              <a:solidFill>
                <a:srgbClr val="343434"/>
              </a:solidFill>
            </a:rPr>
            <a:t>PPO/HMO</a:t>
          </a:r>
        </a:p>
      </dgm:t>
    </dgm:pt>
    <dgm:pt modelId="{5DA2A440-1C14-4459-B561-58F59BD8B89A}" type="parTrans" cxnId="{A7A8B222-18AE-4995-A015-6262227B7FE1}">
      <dgm:prSet/>
      <dgm:spPr/>
      <dgm:t>
        <a:bodyPr/>
        <a:lstStyle/>
        <a:p>
          <a:endParaRPr lang="en-US"/>
        </a:p>
      </dgm:t>
    </dgm:pt>
    <dgm:pt modelId="{423EE4E3-D0EC-4116-8A92-82DDB46C7D94}" type="sibTrans" cxnId="{A7A8B222-18AE-4995-A015-6262227B7FE1}">
      <dgm:prSet/>
      <dgm:spPr/>
      <dgm:t>
        <a:bodyPr/>
        <a:lstStyle/>
        <a:p>
          <a:endParaRPr lang="en-US"/>
        </a:p>
      </dgm:t>
    </dgm:pt>
    <dgm:pt modelId="{6E8F033A-12A0-44FE-A057-43067DA76BCF}">
      <dgm:prSet phldrT="[Text]" custT="1"/>
      <dgm:spPr/>
      <dgm:t>
        <a:bodyPr/>
        <a:lstStyle/>
        <a:p>
          <a:r>
            <a:rPr lang="en-US" sz="600" dirty="0">
              <a:solidFill>
                <a:srgbClr val="343434"/>
              </a:solidFill>
            </a:rPr>
            <a:t>Negative/Positive Sentiment</a:t>
          </a:r>
        </a:p>
      </dgm:t>
    </dgm:pt>
    <dgm:pt modelId="{C5CC6D6B-648C-4470-91BE-3ED966197B07}" type="parTrans" cxnId="{73AB4F42-F661-4282-A250-164D21FA345A}">
      <dgm:prSet/>
      <dgm:spPr/>
      <dgm:t>
        <a:bodyPr/>
        <a:lstStyle/>
        <a:p>
          <a:endParaRPr lang="en-US"/>
        </a:p>
      </dgm:t>
    </dgm:pt>
    <dgm:pt modelId="{2FFAADF9-B7C2-4AAC-B486-E9EEDA16EECC}" type="sibTrans" cxnId="{73AB4F42-F661-4282-A250-164D21FA345A}">
      <dgm:prSet/>
      <dgm:spPr/>
      <dgm:t>
        <a:bodyPr/>
        <a:lstStyle/>
        <a:p>
          <a:endParaRPr lang="en-US"/>
        </a:p>
      </dgm:t>
    </dgm:pt>
    <dgm:pt modelId="{2F0ABD84-D5EC-499A-93A1-33A6E3FD62FF}">
      <dgm:prSet phldrT="[Text]" custT="1"/>
      <dgm:spPr/>
      <dgm:t>
        <a:bodyPr/>
        <a:lstStyle/>
        <a:p>
          <a:r>
            <a:rPr lang="en-US" sz="600" dirty="0">
              <a:solidFill>
                <a:srgbClr val="343434"/>
              </a:solidFill>
            </a:rPr>
            <a:t>Premium Issue</a:t>
          </a:r>
        </a:p>
      </dgm:t>
    </dgm:pt>
    <dgm:pt modelId="{94CD21CA-74EC-4BCD-9B4F-68D688A11378}" type="parTrans" cxnId="{A9A82068-9BB8-47F6-9FF3-0C164076F950}">
      <dgm:prSet/>
      <dgm:spPr/>
      <dgm:t>
        <a:bodyPr/>
        <a:lstStyle/>
        <a:p>
          <a:endParaRPr lang="en-US"/>
        </a:p>
      </dgm:t>
    </dgm:pt>
    <dgm:pt modelId="{2E2DD843-5143-4ECA-A33C-41450BA2E646}" type="sibTrans" cxnId="{A9A82068-9BB8-47F6-9FF3-0C164076F950}">
      <dgm:prSet/>
      <dgm:spPr/>
      <dgm:t>
        <a:bodyPr/>
        <a:lstStyle/>
        <a:p>
          <a:endParaRPr lang="en-US"/>
        </a:p>
      </dgm:t>
    </dgm:pt>
    <dgm:pt modelId="{4CD45659-02B1-490E-877C-88063CB835FA}">
      <dgm:prSet phldrT="[Text]" custT="1"/>
      <dgm:spPr/>
      <dgm:t>
        <a:bodyPr/>
        <a:lstStyle/>
        <a:p>
          <a:r>
            <a:rPr lang="en-US" sz="600" dirty="0">
              <a:solidFill>
                <a:srgbClr val="343434"/>
              </a:solidFill>
            </a:rPr>
            <a:t>Enrollment Issue</a:t>
          </a:r>
        </a:p>
      </dgm:t>
    </dgm:pt>
    <dgm:pt modelId="{DA969AD8-447D-4AC6-9EAB-7FBF20B770C2}" type="parTrans" cxnId="{B2C9F2A4-BB30-4D2C-9148-C9294157D673}">
      <dgm:prSet/>
      <dgm:spPr/>
      <dgm:t>
        <a:bodyPr/>
        <a:lstStyle/>
        <a:p>
          <a:endParaRPr lang="en-US"/>
        </a:p>
      </dgm:t>
    </dgm:pt>
    <dgm:pt modelId="{7F45A7CC-D7D3-4510-8525-79E4C690E7EC}" type="sibTrans" cxnId="{B2C9F2A4-BB30-4D2C-9148-C9294157D673}">
      <dgm:prSet/>
      <dgm:spPr/>
      <dgm:t>
        <a:bodyPr/>
        <a:lstStyle/>
        <a:p>
          <a:endParaRPr lang="en-US"/>
        </a:p>
      </dgm:t>
    </dgm:pt>
    <dgm:pt modelId="{98447ED4-E29F-457B-A2C6-62810344BF9D}">
      <dgm:prSet phldrT="[Text]" custT="1"/>
      <dgm:spPr/>
      <dgm:t>
        <a:bodyPr/>
        <a:lstStyle/>
        <a:p>
          <a:r>
            <a:rPr lang="en-US" sz="600" dirty="0">
              <a:solidFill>
                <a:srgbClr val="343434"/>
              </a:solidFill>
            </a:rPr>
            <a:t>Pharmacy Issue</a:t>
          </a:r>
        </a:p>
      </dgm:t>
    </dgm:pt>
    <dgm:pt modelId="{6ACA29D2-DCD3-4AC0-87DE-902D6D9EF444}" type="parTrans" cxnId="{31FA16CB-2EE5-4CC2-87BA-9BEABCD76A24}">
      <dgm:prSet/>
      <dgm:spPr/>
      <dgm:t>
        <a:bodyPr/>
        <a:lstStyle/>
        <a:p>
          <a:endParaRPr lang="en-US"/>
        </a:p>
      </dgm:t>
    </dgm:pt>
    <dgm:pt modelId="{B2AF9F87-939B-4520-B228-A82A66DFEAE8}" type="sibTrans" cxnId="{31FA16CB-2EE5-4CC2-87BA-9BEABCD76A24}">
      <dgm:prSet/>
      <dgm:spPr/>
      <dgm:t>
        <a:bodyPr/>
        <a:lstStyle/>
        <a:p>
          <a:endParaRPr lang="en-US"/>
        </a:p>
      </dgm:t>
    </dgm:pt>
    <dgm:pt modelId="{8325BCC4-9FE1-47E4-A8C7-3BA40102B2DD}">
      <dgm:prSet phldrT="[Text]" custT="1"/>
      <dgm:spPr/>
      <dgm:t>
        <a:bodyPr/>
        <a:lstStyle/>
        <a:p>
          <a:r>
            <a:rPr lang="en-US" sz="600" dirty="0">
              <a:solidFill>
                <a:srgbClr val="343434"/>
              </a:solidFill>
            </a:rPr>
            <a:t>Race</a:t>
          </a:r>
        </a:p>
      </dgm:t>
    </dgm:pt>
    <dgm:pt modelId="{E7490007-C208-4936-B82F-7F3B50FDDC54}" type="parTrans" cxnId="{D5179DD0-D9C1-41D4-8C6D-47C72C5C5C47}">
      <dgm:prSet/>
      <dgm:spPr/>
      <dgm:t>
        <a:bodyPr/>
        <a:lstStyle/>
        <a:p>
          <a:endParaRPr lang="en-US"/>
        </a:p>
      </dgm:t>
    </dgm:pt>
    <dgm:pt modelId="{0192747A-59CE-4AF0-821D-6D0B3079D404}" type="sibTrans" cxnId="{D5179DD0-D9C1-41D4-8C6D-47C72C5C5C47}">
      <dgm:prSet/>
      <dgm:spPr/>
      <dgm:t>
        <a:bodyPr/>
        <a:lstStyle/>
        <a:p>
          <a:endParaRPr lang="en-US"/>
        </a:p>
      </dgm:t>
    </dgm:pt>
    <dgm:pt modelId="{9A3F9F6C-3966-4DFE-BBAA-87F404E52283}">
      <dgm:prSet phldrT="[Text]" custT="1"/>
      <dgm:spPr/>
      <dgm:t>
        <a:bodyPr/>
        <a:lstStyle/>
        <a:p>
          <a:r>
            <a:rPr lang="en-US" sz="600" dirty="0">
              <a:solidFill>
                <a:srgbClr val="343434"/>
              </a:solidFill>
            </a:rPr>
            <a:t>Marital Status</a:t>
          </a:r>
        </a:p>
      </dgm:t>
    </dgm:pt>
    <dgm:pt modelId="{A1C8E35E-5674-4D27-88E1-BA8126197BC8}" type="parTrans" cxnId="{6DFCB579-9FFB-44E1-91D2-C6CD59A86BB2}">
      <dgm:prSet/>
      <dgm:spPr/>
      <dgm:t>
        <a:bodyPr/>
        <a:lstStyle/>
        <a:p>
          <a:endParaRPr lang="en-US"/>
        </a:p>
      </dgm:t>
    </dgm:pt>
    <dgm:pt modelId="{48D27FF4-A47F-43CF-8197-A46BC530FFD9}" type="sibTrans" cxnId="{6DFCB579-9FFB-44E1-91D2-C6CD59A86BB2}">
      <dgm:prSet/>
      <dgm:spPr/>
      <dgm:t>
        <a:bodyPr/>
        <a:lstStyle/>
        <a:p>
          <a:endParaRPr lang="en-US"/>
        </a:p>
      </dgm:t>
    </dgm:pt>
    <dgm:pt modelId="{7F59BC74-A5CF-4ACC-AB7F-BE2313CB40CC}">
      <dgm:prSet phldrT="[Text]" custT="1"/>
      <dgm:spPr/>
      <dgm:t>
        <a:bodyPr/>
        <a:lstStyle/>
        <a:p>
          <a:r>
            <a:rPr lang="en-US" sz="600" dirty="0">
              <a:solidFill>
                <a:srgbClr val="343434"/>
              </a:solidFill>
            </a:rPr>
            <a:t>Geographic information</a:t>
          </a:r>
        </a:p>
      </dgm:t>
    </dgm:pt>
    <dgm:pt modelId="{D3F9FB95-DD94-46CF-A089-9E999CBC91C2}" type="parTrans" cxnId="{1FB40E37-1CC3-41E9-B238-80DC231ED4C6}">
      <dgm:prSet/>
      <dgm:spPr/>
      <dgm:t>
        <a:bodyPr/>
        <a:lstStyle/>
        <a:p>
          <a:endParaRPr lang="en-US"/>
        </a:p>
      </dgm:t>
    </dgm:pt>
    <dgm:pt modelId="{8896CC9D-553A-4625-B0F8-19054325D0CA}" type="sibTrans" cxnId="{1FB40E37-1CC3-41E9-B238-80DC231ED4C6}">
      <dgm:prSet/>
      <dgm:spPr/>
      <dgm:t>
        <a:bodyPr/>
        <a:lstStyle/>
        <a:p>
          <a:endParaRPr lang="en-US"/>
        </a:p>
      </dgm:t>
    </dgm:pt>
    <dgm:pt modelId="{E4E2123D-CF66-4C4E-88BB-F632854F49D9}">
      <dgm:prSet phldrT="[Text]" custT="1"/>
      <dgm:spPr/>
      <dgm:t>
        <a:bodyPr/>
        <a:lstStyle/>
        <a:p>
          <a:r>
            <a:rPr lang="en-US" sz="600" dirty="0">
              <a:solidFill>
                <a:srgbClr val="343434"/>
              </a:solidFill>
            </a:rPr>
            <a:t>My Health Link</a:t>
          </a:r>
        </a:p>
      </dgm:t>
    </dgm:pt>
    <dgm:pt modelId="{2A938138-54A0-4234-BF5D-0AB4668D790B}" type="parTrans" cxnId="{34B4A418-0C3E-40E6-AD02-3DBF5188975D}">
      <dgm:prSet/>
      <dgm:spPr/>
      <dgm:t>
        <a:bodyPr/>
        <a:lstStyle/>
        <a:p>
          <a:endParaRPr lang="en-US"/>
        </a:p>
      </dgm:t>
    </dgm:pt>
    <dgm:pt modelId="{FB883FF4-0696-46DB-970D-9207ED4A5829}" type="sibTrans" cxnId="{34B4A418-0C3E-40E6-AD02-3DBF5188975D}">
      <dgm:prSet/>
      <dgm:spPr/>
      <dgm:t>
        <a:bodyPr/>
        <a:lstStyle/>
        <a:p>
          <a:endParaRPr lang="en-US"/>
        </a:p>
      </dgm:t>
    </dgm:pt>
    <dgm:pt modelId="{DA462423-88CE-4262-8CAF-4D9945222701}">
      <dgm:prSet phldrT="[Text]" custT="1"/>
      <dgm:spPr/>
      <dgm:t>
        <a:bodyPr/>
        <a:lstStyle/>
        <a:p>
          <a:r>
            <a:rPr lang="en-US" sz="600" dirty="0">
              <a:solidFill>
                <a:srgbClr val="343434"/>
              </a:solidFill>
            </a:rPr>
            <a:t>Health Risk Assessments</a:t>
          </a:r>
        </a:p>
      </dgm:t>
    </dgm:pt>
    <dgm:pt modelId="{5BD25505-9C39-4765-BC97-7153B571F3CE}" type="parTrans" cxnId="{36D5C327-AE1B-425F-8735-A0DE542C6F55}">
      <dgm:prSet/>
      <dgm:spPr/>
      <dgm:t>
        <a:bodyPr/>
        <a:lstStyle/>
        <a:p>
          <a:endParaRPr lang="en-US"/>
        </a:p>
      </dgm:t>
    </dgm:pt>
    <dgm:pt modelId="{72059763-DB46-4118-8912-DEB24D29B8F7}" type="sibTrans" cxnId="{36D5C327-AE1B-425F-8735-A0DE542C6F55}">
      <dgm:prSet/>
      <dgm:spPr/>
      <dgm:t>
        <a:bodyPr/>
        <a:lstStyle/>
        <a:p>
          <a:endParaRPr lang="en-US"/>
        </a:p>
      </dgm:t>
    </dgm:pt>
    <dgm:pt modelId="{AD01C5AE-1BF4-460F-AC82-55473A08CE35}">
      <dgm:prSet phldrT="[Text]" custT="1"/>
      <dgm:spPr/>
      <dgm:t>
        <a:bodyPr/>
        <a:lstStyle/>
        <a:p>
          <a:r>
            <a:rPr lang="en-US" sz="600" dirty="0">
              <a:solidFill>
                <a:srgbClr val="343434"/>
              </a:solidFill>
            </a:rPr>
            <a:t>Inquiry Count</a:t>
          </a:r>
        </a:p>
      </dgm:t>
    </dgm:pt>
    <dgm:pt modelId="{BBA36233-F115-4770-A3DC-E843BA3DB2BD}" type="parTrans" cxnId="{FF4EBF27-376F-4F8A-B13C-8667C368D298}">
      <dgm:prSet/>
      <dgm:spPr/>
      <dgm:t>
        <a:bodyPr/>
        <a:lstStyle/>
        <a:p>
          <a:endParaRPr lang="en-US"/>
        </a:p>
      </dgm:t>
    </dgm:pt>
    <dgm:pt modelId="{C346721A-056F-4ECD-A0BB-2853D4D8371D}" type="sibTrans" cxnId="{FF4EBF27-376F-4F8A-B13C-8667C368D298}">
      <dgm:prSet/>
      <dgm:spPr/>
      <dgm:t>
        <a:bodyPr/>
        <a:lstStyle/>
        <a:p>
          <a:endParaRPr lang="en-US"/>
        </a:p>
      </dgm:t>
    </dgm:pt>
    <dgm:pt modelId="{3876AE85-091D-42F8-A8B4-25E0E047264F}">
      <dgm:prSet phldrT="[Text]" custT="1"/>
      <dgm:spPr/>
      <dgm:t>
        <a:bodyPr/>
        <a:lstStyle/>
        <a:p>
          <a:r>
            <a:rPr lang="en-US" sz="600" dirty="0">
              <a:solidFill>
                <a:srgbClr val="343434"/>
              </a:solidFill>
            </a:rPr>
            <a:t>ER/IP Claims</a:t>
          </a:r>
        </a:p>
      </dgm:t>
    </dgm:pt>
    <dgm:pt modelId="{EC265DCB-7931-49CD-A7D7-B3D0850E92C3}" type="parTrans" cxnId="{A15730E9-C638-4143-977B-13F75BBA290F}">
      <dgm:prSet/>
      <dgm:spPr/>
      <dgm:t>
        <a:bodyPr/>
        <a:lstStyle/>
        <a:p>
          <a:endParaRPr lang="en-US"/>
        </a:p>
      </dgm:t>
    </dgm:pt>
    <dgm:pt modelId="{2A2AE4D7-FAAC-4ADA-B9F0-90D1738311C1}" type="sibTrans" cxnId="{A15730E9-C638-4143-977B-13F75BBA290F}">
      <dgm:prSet/>
      <dgm:spPr/>
      <dgm:t>
        <a:bodyPr/>
        <a:lstStyle/>
        <a:p>
          <a:endParaRPr lang="en-US"/>
        </a:p>
      </dgm:t>
    </dgm:pt>
    <dgm:pt modelId="{956AF659-173D-4979-B884-2DF2AF2238BF}">
      <dgm:prSet phldrT="[Text]" custT="1"/>
      <dgm:spPr/>
      <dgm:t>
        <a:bodyPr/>
        <a:lstStyle/>
        <a:p>
          <a:r>
            <a:rPr lang="en-US" sz="600" dirty="0">
              <a:solidFill>
                <a:srgbClr val="343434"/>
              </a:solidFill>
            </a:rPr>
            <a:t>LIS</a:t>
          </a:r>
        </a:p>
      </dgm:t>
    </dgm:pt>
    <dgm:pt modelId="{88D16BB7-EE39-442B-9928-2BDE2A31B333}" type="parTrans" cxnId="{F25966F9-88A0-4F69-BBD9-C8A6D1E19D4D}">
      <dgm:prSet/>
      <dgm:spPr/>
      <dgm:t>
        <a:bodyPr/>
        <a:lstStyle/>
        <a:p>
          <a:endParaRPr lang="en-US"/>
        </a:p>
      </dgm:t>
    </dgm:pt>
    <dgm:pt modelId="{480F1E9F-F079-4ADC-A2B0-E7710157F5ED}" type="sibTrans" cxnId="{F25966F9-88A0-4F69-BBD9-C8A6D1E19D4D}">
      <dgm:prSet/>
      <dgm:spPr/>
      <dgm:t>
        <a:bodyPr/>
        <a:lstStyle/>
        <a:p>
          <a:endParaRPr lang="en-US"/>
        </a:p>
      </dgm:t>
    </dgm:pt>
    <dgm:pt modelId="{B2A3F5EE-F403-4E90-930C-B29EC25801DB}">
      <dgm:prSet phldrT="[Text]"/>
      <dgm:spPr/>
      <dgm:t>
        <a:bodyPr/>
        <a:lstStyle/>
        <a:p>
          <a:r>
            <a:rPr lang="en-US" b="0" dirty="0">
              <a:solidFill>
                <a:srgbClr val="343434"/>
              </a:solidFill>
            </a:rPr>
            <a:t>ERG Risk Score</a:t>
          </a:r>
        </a:p>
      </dgm:t>
    </dgm:pt>
    <dgm:pt modelId="{81D24CF8-DD62-4110-ADC2-FCFD17CDE085}" type="parTrans" cxnId="{85583523-FBDE-4F26-9E99-2F5896119B2F}">
      <dgm:prSet/>
      <dgm:spPr/>
      <dgm:t>
        <a:bodyPr/>
        <a:lstStyle/>
        <a:p>
          <a:endParaRPr lang="en-US"/>
        </a:p>
      </dgm:t>
    </dgm:pt>
    <dgm:pt modelId="{D4A439C7-F1E9-41E8-923B-DCEEBEB32A4C}" type="sibTrans" cxnId="{85583523-FBDE-4F26-9E99-2F5896119B2F}">
      <dgm:prSet/>
      <dgm:spPr/>
      <dgm:t>
        <a:bodyPr/>
        <a:lstStyle/>
        <a:p>
          <a:endParaRPr lang="en-US"/>
        </a:p>
      </dgm:t>
    </dgm:pt>
    <dgm:pt modelId="{52D4CDD4-11DF-4AF3-8D8D-6502B245697A}">
      <dgm:prSet phldrT="[Text]"/>
      <dgm:spPr/>
      <dgm:t>
        <a:bodyPr/>
        <a:lstStyle/>
        <a:p>
          <a:r>
            <a:rPr lang="en-US" b="0" dirty="0">
              <a:solidFill>
                <a:srgbClr val="343434"/>
              </a:solidFill>
            </a:rPr>
            <a:t>Care Gap Ratio</a:t>
          </a:r>
        </a:p>
      </dgm:t>
    </dgm:pt>
    <dgm:pt modelId="{85AA03CB-65F8-4D86-965E-39E38E7CB71A}" type="parTrans" cxnId="{6C68CD7B-2CF2-4A39-8A4D-39FB62332F75}">
      <dgm:prSet/>
      <dgm:spPr/>
      <dgm:t>
        <a:bodyPr/>
        <a:lstStyle/>
        <a:p>
          <a:endParaRPr lang="en-US"/>
        </a:p>
      </dgm:t>
    </dgm:pt>
    <dgm:pt modelId="{D16F1556-790F-49CA-AD15-5319D216033F}" type="sibTrans" cxnId="{6C68CD7B-2CF2-4A39-8A4D-39FB62332F75}">
      <dgm:prSet/>
      <dgm:spPr/>
      <dgm:t>
        <a:bodyPr/>
        <a:lstStyle/>
        <a:p>
          <a:endParaRPr lang="en-US"/>
        </a:p>
      </dgm:t>
    </dgm:pt>
    <dgm:pt modelId="{1C813D2E-68B4-4C70-BB3D-04EC4A4F9E67}">
      <dgm:prSet phldrT="[Text]"/>
      <dgm:spPr/>
      <dgm:t>
        <a:bodyPr/>
        <a:lstStyle/>
        <a:p>
          <a:r>
            <a:rPr lang="en-US" b="0" dirty="0">
              <a:solidFill>
                <a:srgbClr val="343434"/>
              </a:solidFill>
            </a:rPr>
            <a:t>RX utilization and allowance</a:t>
          </a:r>
        </a:p>
      </dgm:t>
    </dgm:pt>
    <dgm:pt modelId="{58363B43-D53C-4F61-9F59-21B263EEF938}" type="parTrans" cxnId="{D7CEC969-1EAB-4B91-BDC1-2D09D44CC824}">
      <dgm:prSet/>
      <dgm:spPr/>
      <dgm:t>
        <a:bodyPr/>
        <a:lstStyle/>
        <a:p>
          <a:endParaRPr lang="en-US"/>
        </a:p>
      </dgm:t>
    </dgm:pt>
    <dgm:pt modelId="{0E7C5978-3D7B-4434-9A82-EB7F06088AAE}" type="sibTrans" cxnId="{D7CEC969-1EAB-4B91-BDC1-2D09D44CC824}">
      <dgm:prSet/>
      <dgm:spPr/>
      <dgm:t>
        <a:bodyPr/>
        <a:lstStyle/>
        <a:p>
          <a:endParaRPr lang="en-US"/>
        </a:p>
      </dgm:t>
    </dgm:pt>
    <dgm:pt modelId="{6F1D9A0B-8907-45C3-A9D7-4357CEC5176F}">
      <dgm:prSet phldrT="[Text]" custT="1"/>
      <dgm:spPr/>
      <dgm:t>
        <a:bodyPr/>
        <a:lstStyle/>
        <a:p>
          <a:r>
            <a:rPr lang="en-US" sz="600" dirty="0">
              <a:solidFill>
                <a:srgbClr val="343434"/>
              </a:solidFill>
            </a:rPr>
            <a:t>New/Existing</a:t>
          </a:r>
        </a:p>
      </dgm:t>
    </dgm:pt>
    <dgm:pt modelId="{CF0CD5EE-6B4A-40C6-BF54-ECB5B23C792E}" type="parTrans" cxnId="{03473D5D-0F7A-4F2F-9C42-D9485CA9D5EB}">
      <dgm:prSet/>
      <dgm:spPr/>
      <dgm:t>
        <a:bodyPr/>
        <a:lstStyle/>
        <a:p>
          <a:endParaRPr lang="en-US"/>
        </a:p>
      </dgm:t>
    </dgm:pt>
    <dgm:pt modelId="{33055411-3C19-4094-B545-7AA0C061FCCC}" type="sibTrans" cxnId="{03473D5D-0F7A-4F2F-9C42-D9485CA9D5EB}">
      <dgm:prSet/>
      <dgm:spPr/>
      <dgm:t>
        <a:bodyPr/>
        <a:lstStyle/>
        <a:p>
          <a:endParaRPr lang="en-US"/>
        </a:p>
      </dgm:t>
    </dgm:pt>
    <dgm:pt modelId="{E82E4ABB-99FB-417F-9543-9E313EBB5DA2}" type="pres">
      <dgm:prSet presAssocID="{A94A9C64-3D82-401A-A1F4-6D40E69FA191}" presName="Name0" presStyleCnt="0">
        <dgm:presLayoutVars>
          <dgm:dir/>
          <dgm:animLvl val="lvl"/>
          <dgm:resizeHandles val="exact"/>
        </dgm:presLayoutVars>
      </dgm:prSet>
      <dgm:spPr/>
    </dgm:pt>
    <dgm:pt modelId="{5FCF69FF-72CD-4C54-A3DE-179015FE100D}" type="pres">
      <dgm:prSet presAssocID="{8D80E7C8-96E0-45F8-8798-36854BAE0643}" presName="linNode" presStyleCnt="0"/>
      <dgm:spPr/>
    </dgm:pt>
    <dgm:pt modelId="{9905B062-234D-47E5-AC7F-5629EFE386EA}" type="pres">
      <dgm:prSet presAssocID="{8D80E7C8-96E0-45F8-8798-36854BAE0643}" presName="parentText" presStyleLbl="node1" presStyleIdx="0" presStyleCnt="6">
        <dgm:presLayoutVars>
          <dgm:chMax val="1"/>
          <dgm:bulletEnabled val="1"/>
        </dgm:presLayoutVars>
      </dgm:prSet>
      <dgm:spPr/>
    </dgm:pt>
    <dgm:pt modelId="{0F874393-3A1F-4D55-8284-E831CB6D5BC6}" type="pres">
      <dgm:prSet presAssocID="{8D80E7C8-96E0-45F8-8798-36854BAE0643}" presName="descendantText" presStyleLbl="alignAccFollowNode1" presStyleIdx="0" presStyleCnt="6" custScaleY="113622" custLinFactNeighborY="0">
        <dgm:presLayoutVars>
          <dgm:bulletEnabled val="1"/>
        </dgm:presLayoutVars>
      </dgm:prSet>
      <dgm:spPr/>
    </dgm:pt>
    <dgm:pt modelId="{E663FD64-A186-4CCB-9542-C89727FED2B9}" type="pres">
      <dgm:prSet presAssocID="{D16365CD-C950-4522-922E-72579C5C32AD}" presName="sp" presStyleCnt="0"/>
      <dgm:spPr/>
    </dgm:pt>
    <dgm:pt modelId="{C85FA266-96B6-4999-8B61-AC1727E9BAEF}" type="pres">
      <dgm:prSet presAssocID="{78B72E84-51BB-4D2E-B369-7E8E3A5B1348}" presName="linNode" presStyleCnt="0"/>
      <dgm:spPr/>
    </dgm:pt>
    <dgm:pt modelId="{2C73D53A-F5CC-4085-AEA1-6FA96FA22400}" type="pres">
      <dgm:prSet presAssocID="{78B72E84-51BB-4D2E-B369-7E8E3A5B1348}" presName="parentText" presStyleLbl="node1" presStyleIdx="1" presStyleCnt="6">
        <dgm:presLayoutVars>
          <dgm:chMax val="1"/>
          <dgm:bulletEnabled val="1"/>
        </dgm:presLayoutVars>
      </dgm:prSet>
      <dgm:spPr/>
    </dgm:pt>
    <dgm:pt modelId="{39CBB0CB-DF9D-4458-8FB2-9EF06F1B334C}" type="pres">
      <dgm:prSet presAssocID="{78B72E84-51BB-4D2E-B369-7E8E3A5B1348}" presName="descendantText" presStyleLbl="alignAccFollowNode1" presStyleIdx="1" presStyleCnt="6">
        <dgm:presLayoutVars>
          <dgm:bulletEnabled val="1"/>
        </dgm:presLayoutVars>
      </dgm:prSet>
      <dgm:spPr/>
    </dgm:pt>
    <dgm:pt modelId="{B2D3C16E-7676-4BD2-9283-903E75BF6BDA}" type="pres">
      <dgm:prSet presAssocID="{5CC61900-DEB8-4F8B-A33C-8853862916B3}" presName="sp" presStyleCnt="0"/>
      <dgm:spPr/>
    </dgm:pt>
    <dgm:pt modelId="{BB4D94E2-3C64-4A63-AF7B-3D3CABBE061F}" type="pres">
      <dgm:prSet presAssocID="{D0B6C7B3-0F4F-4A97-9EF9-F1015CF0C25E}" presName="linNode" presStyleCnt="0"/>
      <dgm:spPr/>
    </dgm:pt>
    <dgm:pt modelId="{888227C8-5231-4FCD-A0D4-DA44CF5EC228}" type="pres">
      <dgm:prSet presAssocID="{D0B6C7B3-0F4F-4A97-9EF9-F1015CF0C25E}" presName="parentText" presStyleLbl="node1" presStyleIdx="2" presStyleCnt="6">
        <dgm:presLayoutVars>
          <dgm:chMax val="1"/>
          <dgm:bulletEnabled val="1"/>
        </dgm:presLayoutVars>
      </dgm:prSet>
      <dgm:spPr/>
    </dgm:pt>
    <dgm:pt modelId="{5D4F46A2-B5D0-49E1-A4EE-4C6AFB23AD6D}" type="pres">
      <dgm:prSet presAssocID="{D0B6C7B3-0F4F-4A97-9EF9-F1015CF0C25E}" presName="descendantText" presStyleLbl="alignAccFollowNode1" presStyleIdx="2" presStyleCnt="6" custLinFactNeighborX="1831" custLinFactNeighborY="-205">
        <dgm:presLayoutVars>
          <dgm:bulletEnabled val="1"/>
        </dgm:presLayoutVars>
      </dgm:prSet>
      <dgm:spPr/>
    </dgm:pt>
    <dgm:pt modelId="{29192D0E-EC9E-408F-9EC8-46008A674361}" type="pres">
      <dgm:prSet presAssocID="{A5974C04-9C78-4DB0-960D-4E41088C9FE0}" presName="sp" presStyleCnt="0"/>
      <dgm:spPr/>
    </dgm:pt>
    <dgm:pt modelId="{528F833F-C37B-4019-B7D9-43E777B31797}" type="pres">
      <dgm:prSet presAssocID="{851AFBF5-DAF5-4275-A0FC-D6D627884F72}" presName="linNode" presStyleCnt="0"/>
      <dgm:spPr/>
    </dgm:pt>
    <dgm:pt modelId="{86AC3705-F8D3-490E-A1CB-993B93421D60}" type="pres">
      <dgm:prSet presAssocID="{851AFBF5-DAF5-4275-A0FC-D6D627884F72}" presName="parentText" presStyleLbl="node1" presStyleIdx="3" presStyleCnt="6">
        <dgm:presLayoutVars>
          <dgm:chMax val="1"/>
          <dgm:bulletEnabled val="1"/>
        </dgm:presLayoutVars>
      </dgm:prSet>
      <dgm:spPr/>
    </dgm:pt>
    <dgm:pt modelId="{FFD9E119-FC31-4590-ADFC-EE27D9AFFCD3}" type="pres">
      <dgm:prSet presAssocID="{851AFBF5-DAF5-4275-A0FC-D6D627884F72}" presName="descendantText" presStyleLbl="alignAccFollowNode1" presStyleIdx="3" presStyleCnt="6">
        <dgm:presLayoutVars>
          <dgm:bulletEnabled val="1"/>
        </dgm:presLayoutVars>
      </dgm:prSet>
      <dgm:spPr/>
    </dgm:pt>
    <dgm:pt modelId="{5FAC78E2-477F-4192-93E6-D0F535D527C4}" type="pres">
      <dgm:prSet presAssocID="{98046710-FBEB-49A9-ACBB-26FCA013A222}" presName="sp" presStyleCnt="0"/>
      <dgm:spPr/>
    </dgm:pt>
    <dgm:pt modelId="{7DC2E9F6-E517-47BD-B459-16DA5D1A75C6}" type="pres">
      <dgm:prSet presAssocID="{9078C6E9-B9ED-455B-B5D6-A5CA6974DD1D}" presName="linNode" presStyleCnt="0"/>
      <dgm:spPr/>
    </dgm:pt>
    <dgm:pt modelId="{321E2606-BFF0-4E07-AF95-4965278D5B8D}" type="pres">
      <dgm:prSet presAssocID="{9078C6E9-B9ED-455B-B5D6-A5CA6974DD1D}" presName="parentText" presStyleLbl="node1" presStyleIdx="4" presStyleCnt="6">
        <dgm:presLayoutVars>
          <dgm:chMax val="1"/>
          <dgm:bulletEnabled val="1"/>
        </dgm:presLayoutVars>
      </dgm:prSet>
      <dgm:spPr/>
    </dgm:pt>
    <dgm:pt modelId="{6436F651-F596-44AE-A200-BDCE82270F91}" type="pres">
      <dgm:prSet presAssocID="{9078C6E9-B9ED-455B-B5D6-A5CA6974DD1D}" presName="descendantText" presStyleLbl="alignAccFollowNode1" presStyleIdx="4" presStyleCnt="6">
        <dgm:presLayoutVars>
          <dgm:bulletEnabled val="1"/>
        </dgm:presLayoutVars>
      </dgm:prSet>
      <dgm:spPr/>
    </dgm:pt>
    <dgm:pt modelId="{F73C31F5-D9AF-4ED6-9DCD-609CB4D10E3F}" type="pres">
      <dgm:prSet presAssocID="{92505C5F-0FD0-469D-9B25-13CBF0EF6D98}" presName="sp" presStyleCnt="0"/>
      <dgm:spPr/>
    </dgm:pt>
    <dgm:pt modelId="{DD4EC349-CB3B-4F97-9D56-B54AAE0AE766}" type="pres">
      <dgm:prSet presAssocID="{AA33DB40-79F3-4B49-8D63-CB85F9CE0568}" presName="linNode" presStyleCnt="0"/>
      <dgm:spPr/>
    </dgm:pt>
    <dgm:pt modelId="{7B27FE97-F01C-4C13-A1D5-012B320C5236}" type="pres">
      <dgm:prSet presAssocID="{AA33DB40-79F3-4B49-8D63-CB85F9CE0568}" presName="parentText" presStyleLbl="node1" presStyleIdx="5" presStyleCnt="6">
        <dgm:presLayoutVars>
          <dgm:chMax val="1"/>
          <dgm:bulletEnabled val="1"/>
        </dgm:presLayoutVars>
      </dgm:prSet>
      <dgm:spPr/>
    </dgm:pt>
    <dgm:pt modelId="{48C1A282-0299-49B6-A989-58727EE8F4A2}" type="pres">
      <dgm:prSet presAssocID="{AA33DB40-79F3-4B49-8D63-CB85F9CE0568}" presName="descendantText" presStyleLbl="alignAccFollowNode1" presStyleIdx="5" presStyleCnt="6">
        <dgm:presLayoutVars>
          <dgm:bulletEnabled val="1"/>
        </dgm:presLayoutVars>
      </dgm:prSet>
      <dgm:spPr/>
    </dgm:pt>
  </dgm:ptLst>
  <dgm:cxnLst>
    <dgm:cxn modelId="{A8E6AE01-59E0-4883-BCFB-C32C59C556DA}" type="presOf" srcId="{00DA47F3-D66B-4F83-8509-260DCB08188D}" destId="{5D4F46A2-B5D0-49E1-A4EE-4C6AFB23AD6D}" srcOrd="0" destOrd="1" presId="urn:microsoft.com/office/officeart/2005/8/layout/vList5"/>
    <dgm:cxn modelId="{0C75A906-BC25-4AA5-B2FD-8705371939CF}" type="presOf" srcId="{5038B9B8-A9E9-4096-812C-CA9544FC74FE}" destId="{6436F651-F596-44AE-A200-BDCE82270F91}" srcOrd="0" destOrd="4" presId="urn:microsoft.com/office/officeart/2005/8/layout/vList5"/>
    <dgm:cxn modelId="{1E0EC113-4FF7-46E2-9826-E2AF8DAB08A2}" srcId="{78B72E84-51BB-4D2E-B369-7E8E3A5B1348}" destId="{383E4B55-EAF3-4038-9B5E-04AC06029ED8}" srcOrd="2" destOrd="0" parTransId="{B63FD8B7-AA24-4F3D-9E7D-159407BAB8EE}" sibTransId="{FABB31AF-C4D3-4F03-891C-5D03DC00E56E}"/>
    <dgm:cxn modelId="{59428116-3C94-419F-9CC4-F9F9C0F161F7}" type="presOf" srcId="{D0B6C7B3-0F4F-4A97-9EF9-F1015CF0C25E}" destId="{888227C8-5231-4FCD-A0D4-DA44CF5EC228}" srcOrd="0" destOrd="0" presId="urn:microsoft.com/office/officeart/2005/8/layout/vList5"/>
    <dgm:cxn modelId="{21733217-B46B-4A8C-8038-99135CCB1546}" type="presOf" srcId="{487FD976-8405-42E4-AE94-CA5C51A080DA}" destId="{6436F651-F596-44AE-A200-BDCE82270F91}" srcOrd="0" destOrd="3" presId="urn:microsoft.com/office/officeart/2005/8/layout/vList5"/>
    <dgm:cxn modelId="{34B4A418-0C3E-40E6-AD02-3DBF5188975D}" srcId="{78B72E84-51BB-4D2E-B369-7E8E3A5B1348}" destId="{E4E2123D-CF66-4C4E-88BB-F632854F49D9}" srcOrd="3" destOrd="0" parTransId="{2A938138-54A0-4234-BF5D-0AB4668D790B}" sibTransId="{FB883FF4-0696-46DB-970D-9207ED4A5829}"/>
    <dgm:cxn modelId="{B562A120-D3C5-4561-BB50-9A065695DCB6}" srcId="{9078C6E9-B9ED-455B-B5D6-A5CA6974DD1D}" destId="{487FD976-8405-42E4-AE94-CA5C51A080DA}" srcOrd="3" destOrd="0" parTransId="{3F008EEE-7B47-4177-8074-F3E9A9DC4CA6}" sibTransId="{03A9963F-9758-4A8D-88B4-10361B3E756D}"/>
    <dgm:cxn modelId="{A7A8B222-18AE-4995-A015-6262227B7FE1}" srcId="{D0B6C7B3-0F4F-4A97-9EF9-F1015CF0C25E}" destId="{00DA47F3-D66B-4F83-8509-260DCB08188D}" srcOrd="1" destOrd="0" parTransId="{5DA2A440-1C14-4459-B561-58F59BD8B89A}" sibTransId="{423EE4E3-D0EC-4116-8A92-82DDB46C7D94}"/>
    <dgm:cxn modelId="{4B09D822-AA0D-4793-9E67-0C2B6D97EB7F}" srcId="{A94A9C64-3D82-401A-A1F4-6D40E69FA191}" destId="{8D80E7C8-96E0-45F8-8798-36854BAE0643}" srcOrd="0" destOrd="0" parTransId="{123C2F06-E0C6-4263-964D-9399DC94707E}" sibTransId="{D16365CD-C950-4522-922E-72579C5C32AD}"/>
    <dgm:cxn modelId="{85583523-FBDE-4F26-9E99-2F5896119B2F}" srcId="{AA33DB40-79F3-4B49-8D63-CB85F9CE0568}" destId="{B2A3F5EE-F403-4E90-930C-B29EC25801DB}" srcOrd="1" destOrd="0" parTransId="{81D24CF8-DD62-4110-ADC2-FCFD17CDE085}" sibTransId="{D4A439C7-F1E9-41E8-923B-DCEEBEB32A4C}"/>
    <dgm:cxn modelId="{FF4EBF27-376F-4F8A-B13C-8667C368D298}" srcId="{851AFBF5-DAF5-4275-A0FC-D6D627884F72}" destId="{AD01C5AE-1BF4-460F-AC82-55473A08CE35}" srcOrd="0" destOrd="0" parTransId="{BBA36233-F115-4770-A3DC-E843BA3DB2BD}" sibTransId="{C346721A-056F-4ECD-A0BB-2853D4D8371D}"/>
    <dgm:cxn modelId="{36D5C327-AE1B-425F-8735-A0DE542C6F55}" srcId="{78B72E84-51BB-4D2E-B369-7E8E3A5B1348}" destId="{DA462423-88CE-4262-8CAF-4D9945222701}" srcOrd="1" destOrd="0" parTransId="{5BD25505-9C39-4765-BC97-7153B571F3CE}" sibTransId="{72059763-DB46-4118-8912-DEB24D29B8F7}"/>
    <dgm:cxn modelId="{1739BD29-19D4-4F07-8B42-71B50FA0D011}" type="presOf" srcId="{7F59BC74-A5CF-4ACC-AB7F-BE2313CB40CC}" destId="{0F874393-3A1F-4D55-8284-E831CB6D5BC6}" srcOrd="0" destOrd="4" presId="urn:microsoft.com/office/officeart/2005/8/layout/vList5"/>
    <dgm:cxn modelId="{49167430-F854-460C-A194-B8E9C5B8F9A3}" type="presOf" srcId="{7470AF3B-B693-4C22-BCF4-BFB2BF042014}" destId="{6436F651-F596-44AE-A200-BDCE82270F91}" srcOrd="0" destOrd="0" presId="urn:microsoft.com/office/officeart/2005/8/layout/vList5"/>
    <dgm:cxn modelId="{220C6834-7831-4845-84FC-F71B766FC020}" type="presOf" srcId="{1C813D2E-68B4-4C70-BB3D-04EC4A4F9E67}" destId="{48C1A282-0299-49B6-A989-58727EE8F4A2}" srcOrd="0" destOrd="3" presId="urn:microsoft.com/office/officeart/2005/8/layout/vList5"/>
    <dgm:cxn modelId="{BAA87A35-9C46-47A0-AC01-C4CD0D796659}" type="presOf" srcId="{A94A9C64-3D82-401A-A1F4-6D40E69FA191}" destId="{E82E4ABB-99FB-417F-9543-9E313EBB5DA2}" srcOrd="0" destOrd="0" presId="urn:microsoft.com/office/officeart/2005/8/layout/vList5"/>
    <dgm:cxn modelId="{D3E1E235-5915-4EF7-9CFB-62934782098A}" type="presOf" srcId="{74B23D8F-5CFC-4E48-958B-3105234FF19A}" destId="{0F874393-3A1F-4D55-8284-E831CB6D5BC6}" srcOrd="0" destOrd="3" presId="urn:microsoft.com/office/officeart/2005/8/layout/vList5"/>
    <dgm:cxn modelId="{1FB40E37-1CC3-41E9-B238-80DC231ED4C6}" srcId="{8D80E7C8-96E0-45F8-8798-36854BAE0643}" destId="{7F59BC74-A5CF-4ACC-AB7F-BE2313CB40CC}" srcOrd="4" destOrd="0" parTransId="{D3F9FB95-DD94-46CF-A089-9E999CBC91C2}" sibTransId="{8896CC9D-553A-4625-B0F8-19054325D0CA}"/>
    <dgm:cxn modelId="{E5AFAA37-8E11-4B5D-8161-D22B8E9826F7}" srcId="{D0B6C7B3-0F4F-4A97-9EF9-F1015CF0C25E}" destId="{74E0C9DB-05C0-4FDB-8BA1-DF82297B8B2F}" srcOrd="0" destOrd="0" parTransId="{15A6DF39-694C-4578-874D-B7AEDFE383FE}" sibTransId="{1A3D8221-B9D1-448E-9D84-BB49198804C4}"/>
    <dgm:cxn modelId="{E0490C38-7ED0-4907-8ED7-910EF00A1B40}" srcId="{9078C6E9-B9ED-455B-B5D6-A5CA6974DD1D}" destId="{9C136BB1-8028-4366-BB10-BF2C1E205296}" srcOrd="2" destOrd="0" parTransId="{F1C03842-3CDC-407F-A825-1F0F3AD7A574}" sibTransId="{0A14443F-9B3C-4D39-B0B2-1F5222D87DC5}"/>
    <dgm:cxn modelId="{A0602339-314A-42A7-A2F9-2C6FE76EA640}" type="presOf" srcId="{9A3F9F6C-3966-4DFE-BBAA-87F404E52283}" destId="{0F874393-3A1F-4D55-8284-E831CB6D5BC6}" srcOrd="0" destOrd="5" presId="urn:microsoft.com/office/officeart/2005/8/layout/vList5"/>
    <dgm:cxn modelId="{A984003D-9FD9-4553-A094-D79E0DAA5B97}" type="presOf" srcId="{98447ED4-E29F-457B-A2C6-62810344BF9D}" destId="{FFD9E119-FC31-4590-ADFC-EE27D9AFFCD3}" srcOrd="0" destOrd="4" presId="urn:microsoft.com/office/officeart/2005/8/layout/vList5"/>
    <dgm:cxn modelId="{68F0CC5C-99BD-45FD-AF79-463846E6B9F9}" type="presOf" srcId="{ECECFB65-C502-420A-A51A-4775DBB0F417}" destId="{48C1A282-0299-49B6-A989-58727EE8F4A2}" srcOrd="0" destOrd="0" presId="urn:microsoft.com/office/officeart/2005/8/layout/vList5"/>
    <dgm:cxn modelId="{03473D5D-0F7A-4F2F-9C42-D9485CA9D5EB}" srcId="{D0B6C7B3-0F4F-4A97-9EF9-F1015CF0C25E}" destId="{6F1D9A0B-8907-45C3-A9D7-4357CEC5176F}" srcOrd="3" destOrd="0" parTransId="{CF0CD5EE-6B4A-40C6-BF54-ECB5B23C792E}" sibTransId="{33055411-3C19-4094-B545-7AA0C061FCCC}"/>
    <dgm:cxn modelId="{73AB4F42-F661-4282-A250-164D21FA345A}" srcId="{851AFBF5-DAF5-4275-A0FC-D6D627884F72}" destId="{6E8F033A-12A0-44FE-A057-43067DA76BCF}" srcOrd="1" destOrd="0" parTransId="{C5CC6D6B-648C-4470-91BE-3ED966197B07}" sibTransId="{2FFAADF9-B7C2-4AAC-B486-E9EEDA16EECC}"/>
    <dgm:cxn modelId="{1CB07F63-8B84-4501-91F9-E47BF75EF6C5}" srcId="{A94A9C64-3D82-401A-A1F4-6D40E69FA191}" destId="{78B72E84-51BB-4D2E-B369-7E8E3A5B1348}" srcOrd="1" destOrd="0" parTransId="{7902D7C7-6DD8-4682-8D9C-617DEEEC7B94}" sibTransId="{5CC61900-DEB8-4F8B-A33C-8853862916B3}"/>
    <dgm:cxn modelId="{A9A82068-9BB8-47F6-9FF3-0C164076F950}" srcId="{851AFBF5-DAF5-4275-A0FC-D6D627884F72}" destId="{2F0ABD84-D5EC-499A-93A1-33A6E3FD62FF}" srcOrd="2" destOrd="0" parTransId="{94CD21CA-74EC-4BCD-9B4F-68D688A11378}" sibTransId="{2E2DD843-5143-4ECA-A33C-41450BA2E646}"/>
    <dgm:cxn modelId="{D7CEC969-1EAB-4B91-BDC1-2D09D44CC824}" srcId="{AA33DB40-79F3-4B49-8D63-CB85F9CE0568}" destId="{1C813D2E-68B4-4C70-BB3D-04EC4A4F9E67}" srcOrd="3" destOrd="0" parTransId="{58363B43-D53C-4F61-9F59-21B263EEF938}" sibTransId="{0E7C5978-3D7B-4434-9A82-EB7F06088AAE}"/>
    <dgm:cxn modelId="{BCFDEF6A-497A-4702-AE0D-6FCC9F8C8919}" type="presOf" srcId="{E4E2123D-CF66-4C4E-88BB-F632854F49D9}" destId="{39CBB0CB-DF9D-4458-8FB2-9EF06F1B334C}" srcOrd="0" destOrd="3" presId="urn:microsoft.com/office/officeart/2005/8/layout/vList5"/>
    <dgm:cxn modelId="{D5D3816F-5A94-49C6-B22D-A2066AEC999F}" type="presOf" srcId="{4CD45659-02B1-490E-877C-88063CB835FA}" destId="{FFD9E119-FC31-4590-ADFC-EE27D9AFFCD3}" srcOrd="0" destOrd="3" presId="urn:microsoft.com/office/officeart/2005/8/layout/vList5"/>
    <dgm:cxn modelId="{558EAF51-2480-4AA4-AF27-062C49D59C5F}" type="presOf" srcId="{3876AE85-091D-42F8-A8B4-25E0E047264F}" destId="{6436F651-F596-44AE-A200-BDCE82270F91}" srcOrd="0" destOrd="1" presId="urn:microsoft.com/office/officeart/2005/8/layout/vList5"/>
    <dgm:cxn modelId="{3E1B9074-BFAD-4682-8440-BCC20E5D6526}" type="presOf" srcId="{2F0ABD84-D5EC-499A-93A1-33A6E3FD62FF}" destId="{FFD9E119-FC31-4590-ADFC-EE27D9AFFCD3}" srcOrd="0" destOrd="2" presId="urn:microsoft.com/office/officeart/2005/8/layout/vList5"/>
    <dgm:cxn modelId="{3BD83878-622E-4D2F-9467-5BC98E553C95}" srcId="{A94A9C64-3D82-401A-A1F4-6D40E69FA191}" destId="{AA33DB40-79F3-4B49-8D63-CB85F9CE0568}" srcOrd="5" destOrd="0" parTransId="{2E888900-A806-4471-80C1-5766C00A9A7F}" sibTransId="{8EB600AE-C706-49EE-9029-31859DE971DA}"/>
    <dgm:cxn modelId="{6DFCB579-9FFB-44E1-91D2-C6CD59A86BB2}" srcId="{8D80E7C8-96E0-45F8-8798-36854BAE0643}" destId="{9A3F9F6C-3966-4DFE-BBAA-87F404E52283}" srcOrd="5" destOrd="0" parTransId="{A1C8E35E-5674-4D27-88E1-BA8126197BC8}" sibTransId="{48D27FF4-A47F-43CF-8197-A46BC530FFD9}"/>
    <dgm:cxn modelId="{6C68CD7B-2CF2-4A39-8A4D-39FB62332F75}" srcId="{AA33DB40-79F3-4B49-8D63-CB85F9CE0568}" destId="{52D4CDD4-11DF-4AF3-8D8D-6502B245697A}" srcOrd="2" destOrd="0" parTransId="{85AA03CB-65F8-4D86-965E-39E38E7CB71A}" sibTransId="{D16F1556-790F-49CA-AD15-5319D216033F}"/>
    <dgm:cxn modelId="{A3071588-CB69-495C-BD05-2F99FEC64D54}" type="presOf" srcId="{AA33DB40-79F3-4B49-8D63-CB85F9CE0568}" destId="{7B27FE97-F01C-4C13-A1D5-012B320C5236}" srcOrd="0" destOrd="0" presId="urn:microsoft.com/office/officeart/2005/8/layout/vList5"/>
    <dgm:cxn modelId="{22986B90-9C96-42D4-9373-7D358F804DF1}" srcId="{78B72E84-51BB-4D2E-B369-7E8E3A5B1348}" destId="{EB34B56D-BDE2-4FBA-9B78-39BFF8A725B4}" srcOrd="0" destOrd="0" parTransId="{B1F0BE19-41CD-4B23-90B6-F39F7B3CC744}" sibTransId="{05F4CDA2-F871-4DE8-A4D8-BA80413BDC60}"/>
    <dgm:cxn modelId="{0E6C7B91-D29B-4DB5-A749-69DC3C10D55B}" type="presOf" srcId="{B2A3F5EE-F403-4E90-930C-B29EC25801DB}" destId="{48C1A282-0299-49B6-A989-58727EE8F4A2}" srcOrd="0" destOrd="1" presId="urn:microsoft.com/office/officeart/2005/8/layout/vList5"/>
    <dgm:cxn modelId="{80029591-ED68-4487-967C-2257C7610176}" type="presOf" srcId="{851AFBF5-DAF5-4275-A0FC-D6D627884F72}" destId="{86AC3705-F8D3-490E-A1CB-993B93421D60}" srcOrd="0" destOrd="0" presId="urn:microsoft.com/office/officeart/2005/8/layout/vList5"/>
    <dgm:cxn modelId="{3B2D5697-1FCB-4EFA-88A7-9207CFE67029}" type="presOf" srcId="{74E0C9DB-05C0-4FDB-8BA1-DF82297B8B2F}" destId="{5D4F46A2-B5D0-49E1-A4EE-4C6AFB23AD6D}" srcOrd="0" destOrd="0" presId="urn:microsoft.com/office/officeart/2005/8/layout/vList5"/>
    <dgm:cxn modelId="{CFBA2D99-9D34-4F56-9451-2ACB915DEEFB}" type="presOf" srcId="{9078C6E9-B9ED-455B-B5D6-A5CA6974DD1D}" destId="{321E2606-BFF0-4E07-AF95-4965278D5B8D}" srcOrd="0" destOrd="0" presId="urn:microsoft.com/office/officeart/2005/8/layout/vList5"/>
    <dgm:cxn modelId="{B2C9F2A4-BB30-4D2C-9148-C9294157D673}" srcId="{851AFBF5-DAF5-4275-A0FC-D6D627884F72}" destId="{4CD45659-02B1-490E-877C-88063CB835FA}" srcOrd="3" destOrd="0" parTransId="{DA969AD8-447D-4AC6-9EAB-7FBF20B770C2}" sibTransId="{7F45A7CC-D7D3-4510-8525-79E4C690E7EC}"/>
    <dgm:cxn modelId="{0AB167A6-D1A8-4B90-B2F7-1F4ABBAC82C1}" type="presOf" srcId="{52D4CDD4-11DF-4AF3-8D8D-6502B245697A}" destId="{48C1A282-0299-49B6-A989-58727EE8F4A2}" srcOrd="0" destOrd="2" presId="urn:microsoft.com/office/officeart/2005/8/layout/vList5"/>
    <dgm:cxn modelId="{F16C32AB-C630-427F-BBF2-9DEFEAE7DB10}" srcId="{9078C6E9-B9ED-455B-B5D6-A5CA6974DD1D}" destId="{7470AF3B-B693-4C22-BCF4-BFB2BF042014}" srcOrd="0" destOrd="0" parTransId="{C3C1102E-95CB-483C-A517-655E6068C97B}" sibTransId="{A2FEAE81-0837-45EA-973A-EC81AF1AAE20}"/>
    <dgm:cxn modelId="{FF7B20B0-1C7C-413D-AD31-DB45A5503642}" srcId="{AA33DB40-79F3-4B49-8D63-CB85F9CE0568}" destId="{ECECFB65-C502-420A-A51A-4775DBB0F417}" srcOrd="0" destOrd="0" parTransId="{42FE891C-4AE3-4C94-9CC0-0E5E76B5EEB7}" sibTransId="{03F46103-5030-42CE-A88F-B72D3E854000}"/>
    <dgm:cxn modelId="{0A4738B2-D187-49D4-829F-F505EF1ABE86}" srcId="{8D80E7C8-96E0-45F8-8798-36854BAE0643}" destId="{1B4840BD-DE89-4E63-BA3D-C27D837A38D8}" srcOrd="1" destOrd="0" parTransId="{29EFC4D9-6B1D-420B-9C6E-E3FBBAACE073}" sibTransId="{1277BC7C-19A2-4B88-B88D-1A3BFF2DA3CC}"/>
    <dgm:cxn modelId="{3CCDAEB9-AF29-4984-BF98-6EBB8022694E}" type="presOf" srcId="{9C136BB1-8028-4366-BB10-BF2C1E205296}" destId="{6436F651-F596-44AE-A200-BDCE82270F91}" srcOrd="0" destOrd="2" presId="urn:microsoft.com/office/officeart/2005/8/layout/vList5"/>
    <dgm:cxn modelId="{49FA05BB-51A4-49CF-B608-47CBF6396546}" srcId="{A94A9C64-3D82-401A-A1F4-6D40E69FA191}" destId="{D0B6C7B3-0F4F-4A97-9EF9-F1015CF0C25E}" srcOrd="2" destOrd="0" parTransId="{8E6FACA3-066C-4983-9572-E8469D9B59A4}" sibTransId="{A5974C04-9C78-4DB0-960D-4E41088C9FE0}"/>
    <dgm:cxn modelId="{CCF63EBE-D7AB-4834-AB69-4499D1C275D9}" srcId="{8D80E7C8-96E0-45F8-8798-36854BAE0643}" destId="{74B23D8F-5CFC-4E48-958B-3105234FF19A}" srcOrd="3" destOrd="0" parTransId="{69BB0912-BF08-4227-95D0-AF2D66719FB5}" sibTransId="{C7959C5A-D3F3-4190-87CD-2CE292158313}"/>
    <dgm:cxn modelId="{7304A5BE-A128-44BD-879A-751A349BA8F0}" type="presOf" srcId="{8325BCC4-9FE1-47E4-A8C7-3BA40102B2DD}" destId="{0F874393-3A1F-4D55-8284-E831CB6D5BC6}" srcOrd="0" destOrd="2" presId="urn:microsoft.com/office/officeart/2005/8/layout/vList5"/>
    <dgm:cxn modelId="{0CCCEFC4-96A2-4B19-B145-B3D75BE7BA70}" srcId="{A94A9C64-3D82-401A-A1F4-6D40E69FA191}" destId="{851AFBF5-DAF5-4275-A0FC-D6D627884F72}" srcOrd="3" destOrd="0" parTransId="{789DC086-FE1F-4E3A-ABA0-0FF4B0A5FFE7}" sibTransId="{98046710-FBEB-49A9-ACBB-26FCA013A222}"/>
    <dgm:cxn modelId="{31FA16CB-2EE5-4CC2-87BA-9BEABCD76A24}" srcId="{851AFBF5-DAF5-4275-A0FC-D6D627884F72}" destId="{98447ED4-E29F-457B-A2C6-62810344BF9D}" srcOrd="4" destOrd="0" parTransId="{6ACA29D2-DCD3-4AC0-87DE-902D6D9EF444}" sibTransId="{B2AF9F87-939B-4520-B228-A82A66DFEAE8}"/>
    <dgm:cxn modelId="{B45FC8CF-BDBB-458F-8958-CF64D39EB96A}" type="presOf" srcId="{AD01C5AE-1BF4-460F-AC82-55473A08CE35}" destId="{FFD9E119-FC31-4590-ADFC-EE27D9AFFCD3}" srcOrd="0" destOrd="0" presId="urn:microsoft.com/office/officeart/2005/8/layout/vList5"/>
    <dgm:cxn modelId="{D5179DD0-D9C1-41D4-8C6D-47C72C5C5C47}" srcId="{8D80E7C8-96E0-45F8-8798-36854BAE0643}" destId="{8325BCC4-9FE1-47E4-A8C7-3BA40102B2DD}" srcOrd="2" destOrd="0" parTransId="{E7490007-C208-4936-B82F-7F3B50FDDC54}" sibTransId="{0192747A-59CE-4AF0-821D-6D0B3079D404}"/>
    <dgm:cxn modelId="{EE83C0D7-CD49-4730-AA01-D6693DFB6B3D}" type="presOf" srcId="{3726531D-A255-4486-A288-C2788EB1775C}" destId="{0F874393-3A1F-4D55-8284-E831CB6D5BC6}" srcOrd="0" destOrd="0" presId="urn:microsoft.com/office/officeart/2005/8/layout/vList5"/>
    <dgm:cxn modelId="{0D2A77D8-52DA-4D43-9D59-9ED03BCB3337}" type="presOf" srcId="{6E8F033A-12A0-44FE-A057-43067DA76BCF}" destId="{FFD9E119-FC31-4590-ADFC-EE27D9AFFCD3}" srcOrd="0" destOrd="1" presId="urn:microsoft.com/office/officeart/2005/8/layout/vList5"/>
    <dgm:cxn modelId="{22D508DA-CFBC-4500-A597-C008E923D4C6}" type="presOf" srcId="{383E4B55-EAF3-4038-9B5E-04AC06029ED8}" destId="{39CBB0CB-DF9D-4458-8FB2-9EF06F1B334C}" srcOrd="0" destOrd="2" presId="urn:microsoft.com/office/officeart/2005/8/layout/vList5"/>
    <dgm:cxn modelId="{6C82E4DA-725A-4C18-9C94-9EA24FF3EDD7}" srcId="{8D80E7C8-96E0-45F8-8798-36854BAE0643}" destId="{3726531D-A255-4486-A288-C2788EB1775C}" srcOrd="0" destOrd="0" parTransId="{B7EE891B-8301-4C70-8E2F-DEF492936916}" sibTransId="{5215894B-E12A-4E45-B56B-23A81313AB8E}"/>
    <dgm:cxn modelId="{69FA95E3-07A3-4CA7-AF9A-3130D1F5B3B7}" type="presOf" srcId="{1B4840BD-DE89-4E63-BA3D-C27D837A38D8}" destId="{0F874393-3A1F-4D55-8284-E831CB6D5BC6}" srcOrd="0" destOrd="1" presId="urn:microsoft.com/office/officeart/2005/8/layout/vList5"/>
    <dgm:cxn modelId="{C9FFFEE3-14F2-4610-85C6-33BF4ED6299E}" type="presOf" srcId="{6F1D9A0B-8907-45C3-A9D7-4357CEC5176F}" destId="{5D4F46A2-B5D0-49E1-A4EE-4C6AFB23AD6D}" srcOrd="0" destOrd="3" presId="urn:microsoft.com/office/officeart/2005/8/layout/vList5"/>
    <dgm:cxn modelId="{2538DBE4-82D5-43E6-BE9B-352A1E59F10D}" type="presOf" srcId="{8D80E7C8-96E0-45F8-8798-36854BAE0643}" destId="{9905B062-234D-47E5-AC7F-5629EFE386EA}" srcOrd="0" destOrd="0" presId="urn:microsoft.com/office/officeart/2005/8/layout/vList5"/>
    <dgm:cxn modelId="{CAEE3BE8-E1BE-4224-AB5D-2D196CF58E61}" srcId="{9078C6E9-B9ED-455B-B5D6-A5CA6974DD1D}" destId="{5038B9B8-A9E9-4096-812C-CA9544FC74FE}" srcOrd="4" destOrd="0" parTransId="{464B8BEC-70EC-474F-9D77-B9006AF24FCE}" sibTransId="{845263B5-6F4D-4016-8736-EABEA64EE4BD}"/>
    <dgm:cxn modelId="{A15730E9-C638-4143-977B-13F75BBA290F}" srcId="{9078C6E9-B9ED-455B-B5D6-A5CA6974DD1D}" destId="{3876AE85-091D-42F8-A8B4-25E0E047264F}" srcOrd="1" destOrd="0" parTransId="{EC265DCB-7931-49CD-A7D7-B3D0850E92C3}" sibTransId="{2A2AE4D7-FAAC-4ADA-B9F0-90D1738311C1}"/>
    <dgm:cxn modelId="{C99645EB-7217-4AA2-9067-B636987D125D}" type="presOf" srcId="{78B72E84-51BB-4D2E-B369-7E8E3A5B1348}" destId="{2C73D53A-F5CC-4085-AEA1-6FA96FA22400}" srcOrd="0" destOrd="0" presId="urn:microsoft.com/office/officeart/2005/8/layout/vList5"/>
    <dgm:cxn modelId="{F25966F9-88A0-4F69-BBD9-C8A6D1E19D4D}" srcId="{D0B6C7B3-0F4F-4A97-9EF9-F1015CF0C25E}" destId="{956AF659-173D-4979-B884-2DF2AF2238BF}" srcOrd="2" destOrd="0" parTransId="{88D16BB7-EE39-442B-9928-2BDE2A31B333}" sibTransId="{480F1E9F-F079-4ADC-A2B0-E7710157F5ED}"/>
    <dgm:cxn modelId="{177C03FC-A605-4B66-B028-13DC2B550CD2}" srcId="{A94A9C64-3D82-401A-A1F4-6D40E69FA191}" destId="{9078C6E9-B9ED-455B-B5D6-A5CA6974DD1D}" srcOrd="4" destOrd="0" parTransId="{D3B7A3EA-ED1D-4B0A-8943-5BEC74F7CB71}" sibTransId="{92505C5F-0FD0-469D-9B25-13CBF0EF6D98}"/>
    <dgm:cxn modelId="{C77433FC-A055-4108-ABB9-FEFEA5B64BEE}" type="presOf" srcId="{EB34B56D-BDE2-4FBA-9B78-39BFF8A725B4}" destId="{39CBB0CB-DF9D-4458-8FB2-9EF06F1B334C}" srcOrd="0" destOrd="0" presId="urn:microsoft.com/office/officeart/2005/8/layout/vList5"/>
    <dgm:cxn modelId="{BA8A63FC-C459-4331-8035-A7B252E940FF}" type="presOf" srcId="{956AF659-173D-4979-B884-2DF2AF2238BF}" destId="{5D4F46A2-B5D0-49E1-A4EE-4C6AFB23AD6D}" srcOrd="0" destOrd="2" presId="urn:microsoft.com/office/officeart/2005/8/layout/vList5"/>
    <dgm:cxn modelId="{196CFBFC-1A10-4C4F-AD65-F8863061EB1F}" type="presOf" srcId="{DA462423-88CE-4262-8CAF-4D9945222701}" destId="{39CBB0CB-DF9D-4458-8FB2-9EF06F1B334C}" srcOrd="0" destOrd="1" presId="urn:microsoft.com/office/officeart/2005/8/layout/vList5"/>
    <dgm:cxn modelId="{54B3652F-8EF6-47D7-BB03-99EC38C70655}" type="presParOf" srcId="{E82E4ABB-99FB-417F-9543-9E313EBB5DA2}" destId="{5FCF69FF-72CD-4C54-A3DE-179015FE100D}" srcOrd="0" destOrd="0" presId="urn:microsoft.com/office/officeart/2005/8/layout/vList5"/>
    <dgm:cxn modelId="{E8F824AE-6952-4135-B040-1E3904078F76}" type="presParOf" srcId="{5FCF69FF-72CD-4C54-A3DE-179015FE100D}" destId="{9905B062-234D-47E5-AC7F-5629EFE386EA}" srcOrd="0" destOrd="0" presId="urn:microsoft.com/office/officeart/2005/8/layout/vList5"/>
    <dgm:cxn modelId="{ABA7FEC0-D544-4260-BC14-D26EE44D044B}" type="presParOf" srcId="{5FCF69FF-72CD-4C54-A3DE-179015FE100D}" destId="{0F874393-3A1F-4D55-8284-E831CB6D5BC6}" srcOrd="1" destOrd="0" presId="urn:microsoft.com/office/officeart/2005/8/layout/vList5"/>
    <dgm:cxn modelId="{34B07D7E-197F-4E98-9A4B-24C9EC85B539}" type="presParOf" srcId="{E82E4ABB-99FB-417F-9543-9E313EBB5DA2}" destId="{E663FD64-A186-4CCB-9542-C89727FED2B9}" srcOrd="1" destOrd="0" presId="urn:microsoft.com/office/officeart/2005/8/layout/vList5"/>
    <dgm:cxn modelId="{21C7FADE-19C9-4612-ADFB-FE614093EB5A}" type="presParOf" srcId="{E82E4ABB-99FB-417F-9543-9E313EBB5DA2}" destId="{C85FA266-96B6-4999-8B61-AC1727E9BAEF}" srcOrd="2" destOrd="0" presId="urn:microsoft.com/office/officeart/2005/8/layout/vList5"/>
    <dgm:cxn modelId="{1CEECB3B-93FB-4AE6-AE8D-9966419BE861}" type="presParOf" srcId="{C85FA266-96B6-4999-8B61-AC1727E9BAEF}" destId="{2C73D53A-F5CC-4085-AEA1-6FA96FA22400}" srcOrd="0" destOrd="0" presId="urn:microsoft.com/office/officeart/2005/8/layout/vList5"/>
    <dgm:cxn modelId="{4E98D7F1-10C9-4FED-9C76-0FA7282CCFC1}" type="presParOf" srcId="{C85FA266-96B6-4999-8B61-AC1727E9BAEF}" destId="{39CBB0CB-DF9D-4458-8FB2-9EF06F1B334C}" srcOrd="1" destOrd="0" presId="urn:microsoft.com/office/officeart/2005/8/layout/vList5"/>
    <dgm:cxn modelId="{E1162CCA-5A4F-49DE-A3AE-F5B59F64844D}" type="presParOf" srcId="{E82E4ABB-99FB-417F-9543-9E313EBB5DA2}" destId="{B2D3C16E-7676-4BD2-9283-903E75BF6BDA}" srcOrd="3" destOrd="0" presId="urn:microsoft.com/office/officeart/2005/8/layout/vList5"/>
    <dgm:cxn modelId="{52B1DF57-D4FC-4108-9470-0ABBF66BB769}" type="presParOf" srcId="{E82E4ABB-99FB-417F-9543-9E313EBB5DA2}" destId="{BB4D94E2-3C64-4A63-AF7B-3D3CABBE061F}" srcOrd="4" destOrd="0" presId="urn:microsoft.com/office/officeart/2005/8/layout/vList5"/>
    <dgm:cxn modelId="{B71DB83A-B0C0-4EDB-A588-1DA2240F773F}" type="presParOf" srcId="{BB4D94E2-3C64-4A63-AF7B-3D3CABBE061F}" destId="{888227C8-5231-4FCD-A0D4-DA44CF5EC228}" srcOrd="0" destOrd="0" presId="urn:microsoft.com/office/officeart/2005/8/layout/vList5"/>
    <dgm:cxn modelId="{BF1582E8-FA68-4E74-B9E5-168AB584CD87}" type="presParOf" srcId="{BB4D94E2-3C64-4A63-AF7B-3D3CABBE061F}" destId="{5D4F46A2-B5D0-49E1-A4EE-4C6AFB23AD6D}" srcOrd="1" destOrd="0" presId="urn:microsoft.com/office/officeart/2005/8/layout/vList5"/>
    <dgm:cxn modelId="{75B1EDBE-AF8C-4930-BE94-5D163AAABAEE}" type="presParOf" srcId="{E82E4ABB-99FB-417F-9543-9E313EBB5DA2}" destId="{29192D0E-EC9E-408F-9EC8-46008A674361}" srcOrd="5" destOrd="0" presId="urn:microsoft.com/office/officeart/2005/8/layout/vList5"/>
    <dgm:cxn modelId="{B4E3FDC4-15FE-45D0-B0C4-15774FA15A45}" type="presParOf" srcId="{E82E4ABB-99FB-417F-9543-9E313EBB5DA2}" destId="{528F833F-C37B-4019-B7D9-43E777B31797}" srcOrd="6" destOrd="0" presId="urn:microsoft.com/office/officeart/2005/8/layout/vList5"/>
    <dgm:cxn modelId="{530519F0-65D4-4219-BDD0-7C6D789B2A80}" type="presParOf" srcId="{528F833F-C37B-4019-B7D9-43E777B31797}" destId="{86AC3705-F8D3-490E-A1CB-993B93421D60}" srcOrd="0" destOrd="0" presId="urn:microsoft.com/office/officeart/2005/8/layout/vList5"/>
    <dgm:cxn modelId="{EB9A5D60-E039-416F-AB52-C65A813BF8B1}" type="presParOf" srcId="{528F833F-C37B-4019-B7D9-43E777B31797}" destId="{FFD9E119-FC31-4590-ADFC-EE27D9AFFCD3}" srcOrd="1" destOrd="0" presId="urn:microsoft.com/office/officeart/2005/8/layout/vList5"/>
    <dgm:cxn modelId="{BF467615-D884-4B07-A853-93D727A362A4}" type="presParOf" srcId="{E82E4ABB-99FB-417F-9543-9E313EBB5DA2}" destId="{5FAC78E2-477F-4192-93E6-D0F535D527C4}" srcOrd="7" destOrd="0" presId="urn:microsoft.com/office/officeart/2005/8/layout/vList5"/>
    <dgm:cxn modelId="{9F40FDE9-F0AA-4A31-8EB9-6FE8BF8C2191}" type="presParOf" srcId="{E82E4ABB-99FB-417F-9543-9E313EBB5DA2}" destId="{7DC2E9F6-E517-47BD-B459-16DA5D1A75C6}" srcOrd="8" destOrd="0" presId="urn:microsoft.com/office/officeart/2005/8/layout/vList5"/>
    <dgm:cxn modelId="{1AB17A4A-C629-420D-832F-C6B552197081}" type="presParOf" srcId="{7DC2E9F6-E517-47BD-B459-16DA5D1A75C6}" destId="{321E2606-BFF0-4E07-AF95-4965278D5B8D}" srcOrd="0" destOrd="0" presId="urn:microsoft.com/office/officeart/2005/8/layout/vList5"/>
    <dgm:cxn modelId="{95F44D25-E1DA-43B9-B34C-AEAE588C4F27}" type="presParOf" srcId="{7DC2E9F6-E517-47BD-B459-16DA5D1A75C6}" destId="{6436F651-F596-44AE-A200-BDCE82270F91}" srcOrd="1" destOrd="0" presId="urn:microsoft.com/office/officeart/2005/8/layout/vList5"/>
    <dgm:cxn modelId="{0DF0AA3F-82B9-4C01-AFB2-A06EC556142E}" type="presParOf" srcId="{E82E4ABB-99FB-417F-9543-9E313EBB5DA2}" destId="{F73C31F5-D9AF-4ED6-9DCD-609CB4D10E3F}" srcOrd="9" destOrd="0" presId="urn:microsoft.com/office/officeart/2005/8/layout/vList5"/>
    <dgm:cxn modelId="{3387234E-D112-4FF9-9910-872ACEABE68D}" type="presParOf" srcId="{E82E4ABB-99FB-417F-9543-9E313EBB5DA2}" destId="{DD4EC349-CB3B-4F97-9D56-B54AAE0AE766}" srcOrd="10" destOrd="0" presId="urn:microsoft.com/office/officeart/2005/8/layout/vList5"/>
    <dgm:cxn modelId="{7278664F-6C49-461D-9DD9-3F5ADE58B5CC}" type="presParOf" srcId="{DD4EC349-CB3B-4F97-9D56-B54AAE0AE766}" destId="{7B27FE97-F01C-4C13-A1D5-012B320C5236}" srcOrd="0" destOrd="0" presId="urn:microsoft.com/office/officeart/2005/8/layout/vList5"/>
    <dgm:cxn modelId="{07DF31DE-9F8E-47C2-A0CE-970630A2A208}" type="presParOf" srcId="{DD4EC349-CB3B-4F97-9D56-B54AAE0AE766}" destId="{48C1A282-0299-49B6-A989-58727EE8F4A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8CFEC0-44B9-4F5F-9F63-099CB126E680}" type="doc">
      <dgm:prSet loTypeId="urn:microsoft.com/office/officeart/2005/8/layout/venn2" loCatId="relationship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1DD1462D-4363-404E-8D2E-EBEFEA1A525A}">
      <dgm:prSet custT="1"/>
      <dgm:spPr>
        <a:xfrm>
          <a:off x="135288" y="0"/>
          <a:ext cx="4606616" cy="4606616"/>
        </a:xfrm>
        <a:prstGeom prst="ellipse">
          <a:avLst/>
        </a:prstGeom>
      </dgm:spPr>
      <dgm:t>
        <a:bodyPr/>
        <a:lstStyle/>
        <a:p>
          <a:pPr>
            <a:buNone/>
          </a:pPr>
          <a:r>
            <a:rPr lang="en-US" sz="1000" b="1" dirty="0">
              <a:solidFill>
                <a:srgbClr val="343434"/>
              </a:solidFill>
              <a:latin typeface="Century Gothic" panose="020B0502020202020204" pitchFamily="34" charset="0"/>
              <a:ea typeface="+mn-ea"/>
              <a:cs typeface="+mn-cs"/>
            </a:rPr>
            <a:t>322 Features</a:t>
          </a:r>
          <a:r>
            <a:rPr lang="en-US" sz="1000" dirty="0">
              <a:solidFill>
                <a:srgbClr val="343434"/>
              </a:solidFill>
              <a:latin typeface="Century Gothic" panose="020B0502020202020204" pitchFamily="34" charset="0"/>
              <a:ea typeface="+mn-ea"/>
              <a:cs typeface="+mn-cs"/>
            </a:rPr>
            <a:t> investigated</a:t>
          </a:r>
        </a:p>
      </dgm:t>
    </dgm:pt>
    <dgm:pt modelId="{FE95A73C-6E83-42D2-BBF0-9882B225BA8A}" type="parTrans" cxnId="{ABCA9F0D-479D-4410-A2CA-B627B0CAE937}">
      <dgm:prSet/>
      <dgm:spPr/>
      <dgm:t>
        <a:bodyPr/>
        <a:lstStyle/>
        <a:p>
          <a:endParaRPr lang="en-US"/>
        </a:p>
      </dgm:t>
    </dgm:pt>
    <dgm:pt modelId="{2C862A70-1501-4F6F-B742-7840305E4CCF}" type="sibTrans" cxnId="{ABCA9F0D-479D-4410-A2CA-B627B0CAE937}">
      <dgm:prSet/>
      <dgm:spPr/>
      <dgm:t>
        <a:bodyPr/>
        <a:lstStyle/>
        <a:p>
          <a:endParaRPr lang="en-US"/>
        </a:p>
      </dgm:t>
    </dgm:pt>
    <dgm:pt modelId="{83041AFF-4CEB-45FD-A4E4-7B8002F077F3}">
      <dgm:prSet custT="1"/>
      <dgm:spPr>
        <a:xfrm>
          <a:off x="774168" y="1151653"/>
          <a:ext cx="3454962" cy="3454962"/>
        </a:xfrm>
        <a:prstGeom prst="ellipse">
          <a:avLst/>
        </a:prstGeom>
      </dgm:spPr>
      <dgm:t>
        <a:bodyPr/>
        <a:lstStyle/>
        <a:p>
          <a:pPr>
            <a:buNone/>
          </a:pPr>
          <a:r>
            <a:rPr lang="en-US" sz="1000" b="1" dirty="0">
              <a:solidFill>
                <a:srgbClr val="343434"/>
              </a:solidFill>
              <a:latin typeface="Century Gothic" panose="020B0502020202020204" pitchFamily="34" charset="0"/>
              <a:ea typeface="+mn-ea"/>
              <a:cs typeface="+mn-cs"/>
            </a:rPr>
            <a:t>231 Features </a:t>
          </a:r>
          <a:r>
            <a:rPr lang="en-US" sz="1000" dirty="0">
              <a:solidFill>
                <a:srgbClr val="343434"/>
              </a:solidFill>
              <a:latin typeface="Century Gothic" panose="020B0502020202020204" pitchFamily="34" charset="0"/>
              <a:ea typeface="+mn-ea"/>
              <a:cs typeface="+mn-cs"/>
            </a:rPr>
            <a:t>considered</a:t>
          </a:r>
        </a:p>
      </dgm:t>
    </dgm:pt>
    <dgm:pt modelId="{F285CF43-E302-4836-BC3B-0C3D6171E8A9}" type="parTrans" cxnId="{9DF2F76E-9EB6-4F73-8CCA-8F3331D1CE49}">
      <dgm:prSet/>
      <dgm:spPr/>
      <dgm:t>
        <a:bodyPr/>
        <a:lstStyle/>
        <a:p>
          <a:endParaRPr lang="en-US"/>
        </a:p>
      </dgm:t>
    </dgm:pt>
    <dgm:pt modelId="{CF1AE116-5D8C-4E66-A785-83203BE3B726}" type="sibTrans" cxnId="{9DF2F76E-9EB6-4F73-8CCA-8F3331D1CE49}">
      <dgm:prSet/>
      <dgm:spPr/>
      <dgm:t>
        <a:bodyPr/>
        <a:lstStyle/>
        <a:p>
          <a:endParaRPr lang="en-US"/>
        </a:p>
      </dgm:t>
    </dgm:pt>
    <dgm:pt modelId="{C0561212-A465-4556-A039-6E2FF03FFC28}">
      <dgm:prSet/>
      <dgm:spPr>
        <a:xfrm>
          <a:off x="1286942" y="2303308"/>
          <a:ext cx="2303308" cy="2303308"/>
        </a:xfrm>
        <a:prstGeom prst="ellipse">
          <a:avLst/>
        </a:prstGeom>
      </dgm:spPr>
      <dgm:t>
        <a:bodyPr/>
        <a:lstStyle/>
        <a:p>
          <a:pPr>
            <a:buNone/>
          </a:pPr>
          <a:r>
            <a:rPr lang="en-US" b="1" dirty="0">
              <a:solidFill>
                <a:srgbClr val="343434"/>
              </a:solidFill>
              <a:latin typeface="Century Gothic" panose="020B0502020202020204" pitchFamily="34" charset="0"/>
              <a:ea typeface="+mn-ea"/>
              <a:cs typeface="+mn-cs"/>
            </a:rPr>
            <a:t>10 Features </a:t>
          </a:r>
          <a:r>
            <a:rPr lang="en-US" dirty="0">
              <a:solidFill>
                <a:srgbClr val="343434"/>
              </a:solidFill>
              <a:latin typeface="Century Gothic" panose="020B0502020202020204" pitchFamily="34" charset="0"/>
              <a:ea typeface="+mn-ea"/>
              <a:cs typeface="+mn-cs"/>
            </a:rPr>
            <a:t>selected</a:t>
          </a:r>
        </a:p>
      </dgm:t>
    </dgm:pt>
    <dgm:pt modelId="{DBB02F8A-257F-494F-9399-F58430D383A3}" type="parTrans" cxnId="{A8345410-A3AC-4C0C-BE8B-2C008EB29EC8}">
      <dgm:prSet/>
      <dgm:spPr/>
      <dgm:t>
        <a:bodyPr/>
        <a:lstStyle/>
        <a:p>
          <a:endParaRPr lang="en-US"/>
        </a:p>
      </dgm:t>
    </dgm:pt>
    <dgm:pt modelId="{32523892-8C9E-4696-8D64-FF554593D8CB}" type="sibTrans" cxnId="{A8345410-A3AC-4C0C-BE8B-2C008EB29EC8}">
      <dgm:prSet/>
      <dgm:spPr/>
      <dgm:t>
        <a:bodyPr/>
        <a:lstStyle/>
        <a:p>
          <a:endParaRPr lang="en-US"/>
        </a:p>
      </dgm:t>
    </dgm:pt>
    <dgm:pt modelId="{EA19B563-7F29-46E2-B24D-483A8FFA7DAB}" type="pres">
      <dgm:prSet presAssocID="{288CFEC0-44B9-4F5F-9F63-099CB126E680}" presName="Name0" presStyleCnt="0">
        <dgm:presLayoutVars>
          <dgm:chMax val="7"/>
          <dgm:resizeHandles val="exact"/>
        </dgm:presLayoutVars>
      </dgm:prSet>
      <dgm:spPr/>
    </dgm:pt>
    <dgm:pt modelId="{CB7C037D-E912-4EC1-8BAA-4BB0436DBF63}" type="pres">
      <dgm:prSet presAssocID="{288CFEC0-44B9-4F5F-9F63-099CB126E680}" presName="comp1" presStyleCnt="0"/>
      <dgm:spPr/>
    </dgm:pt>
    <dgm:pt modelId="{62382730-F9F0-4CF2-BD8B-FFE8009720E5}" type="pres">
      <dgm:prSet presAssocID="{288CFEC0-44B9-4F5F-9F63-099CB126E680}" presName="circle1" presStyleLbl="node1" presStyleIdx="0" presStyleCnt="3"/>
      <dgm:spPr/>
    </dgm:pt>
    <dgm:pt modelId="{2BE56995-6512-47EC-8A36-0B5CAA59E7B3}" type="pres">
      <dgm:prSet presAssocID="{288CFEC0-44B9-4F5F-9F63-099CB126E680}" presName="c1text" presStyleLbl="node1" presStyleIdx="0" presStyleCnt="3">
        <dgm:presLayoutVars>
          <dgm:bulletEnabled val="1"/>
        </dgm:presLayoutVars>
      </dgm:prSet>
      <dgm:spPr/>
    </dgm:pt>
    <dgm:pt modelId="{3B160469-12F7-416C-9D87-E2AFBAC1BEF9}" type="pres">
      <dgm:prSet presAssocID="{288CFEC0-44B9-4F5F-9F63-099CB126E680}" presName="comp2" presStyleCnt="0"/>
      <dgm:spPr/>
    </dgm:pt>
    <dgm:pt modelId="{ED74AFC8-8CFB-4373-BD80-E121B96FD6A3}" type="pres">
      <dgm:prSet presAssocID="{288CFEC0-44B9-4F5F-9F63-099CB126E680}" presName="circle2" presStyleLbl="node1" presStyleIdx="1" presStyleCnt="3" custLinFactNeighborX="1825" custLinFactNeighborY="646"/>
      <dgm:spPr/>
    </dgm:pt>
    <dgm:pt modelId="{8850511A-F4FB-4D84-8599-57400A130038}" type="pres">
      <dgm:prSet presAssocID="{288CFEC0-44B9-4F5F-9F63-099CB126E680}" presName="c2text" presStyleLbl="node1" presStyleIdx="1" presStyleCnt="3">
        <dgm:presLayoutVars>
          <dgm:bulletEnabled val="1"/>
        </dgm:presLayoutVars>
      </dgm:prSet>
      <dgm:spPr/>
    </dgm:pt>
    <dgm:pt modelId="{52A6B38E-CECD-40B6-A360-4E61C6674BFF}" type="pres">
      <dgm:prSet presAssocID="{288CFEC0-44B9-4F5F-9F63-099CB126E680}" presName="comp3" presStyleCnt="0"/>
      <dgm:spPr/>
    </dgm:pt>
    <dgm:pt modelId="{288073DE-C5C6-488E-B3F9-B75A7056A3CA}" type="pres">
      <dgm:prSet presAssocID="{288CFEC0-44B9-4F5F-9F63-099CB126E680}" presName="circle3" presStyleLbl="node1" presStyleIdx="2" presStyleCnt="3"/>
      <dgm:spPr/>
    </dgm:pt>
    <dgm:pt modelId="{0FC89A3D-BD5F-4ADB-A923-5A837EC9E16E}" type="pres">
      <dgm:prSet presAssocID="{288CFEC0-44B9-4F5F-9F63-099CB126E680}" presName="c3text" presStyleLbl="node1" presStyleIdx="2" presStyleCnt="3">
        <dgm:presLayoutVars>
          <dgm:bulletEnabled val="1"/>
        </dgm:presLayoutVars>
      </dgm:prSet>
      <dgm:spPr/>
    </dgm:pt>
  </dgm:ptLst>
  <dgm:cxnLst>
    <dgm:cxn modelId="{ABCA9F0D-479D-4410-A2CA-B627B0CAE937}" srcId="{288CFEC0-44B9-4F5F-9F63-099CB126E680}" destId="{1DD1462D-4363-404E-8D2E-EBEFEA1A525A}" srcOrd="0" destOrd="0" parTransId="{FE95A73C-6E83-42D2-BBF0-9882B225BA8A}" sibTransId="{2C862A70-1501-4F6F-B742-7840305E4CCF}"/>
    <dgm:cxn modelId="{A8345410-A3AC-4C0C-BE8B-2C008EB29EC8}" srcId="{288CFEC0-44B9-4F5F-9F63-099CB126E680}" destId="{C0561212-A465-4556-A039-6E2FF03FFC28}" srcOrd="2" destOrd="0" parTransId="{DBB02F8A-257F-494F-9399-F58430D383A3}" sibTransId="{32523892-8C9E-4696-8D64-FF554593D8CB}"/>
    <dgm:cxn modelId="{B019112A-A604-4E08-831E-45D647C3466F}" type="presOf" srcId="{C0561212-A465-4556-A039-6E2FF03FFC28}" destId="{0FC89A3D-BD5F-4ADB-A923-5A837EC9E16E}" srcOrd="1" destOrd="0" presId="urn:microsoft.com/office/officeart/2005/8/layout/venn2"/>
    <dgm:cxn modelId="{3870FE40-E6FB-4376-86B4-A79DACD7B191}" type="presOf" srcId="{1DD1462D-4363-404E-8D2E-EBEFEA1A525A}" destId="{2BE56995-6512-47EC-8A36-0B5CAA59E7B3}" srcOrd="1" destOrd="0" presId="urn:microsoft.com/office/officeart/2005/8/layout/venn2"/>
    <dgm:cxn modelId="{31DC0345-9513-40A1-8C3E-A41C09FC9607}" type="presOf" srcId="{C0561212-A465-4556-A039-6E2FF03FFC28}" destId="{288073DE-C5C6-488E-B3F9-B75A7056A3CA}" srcOrd="0" destOrd="0" presId="urn:microsoft.com/office/officeart/2005/8/layout/venn2"/>
    <dgm:cxn modelId="{C8763A68-7AE4-42A3-AF52-C844B0ABE39F}" type="presOf" srcId="{288CFEC0-44B9-4F5F-9F63-099CB126E680}" destId="{EA19B563-7F29-46E2-B24D-483A8FFA7DAB}" srcOrd="0" destOrd="0" presId="urn:microsoft.com/office/officeart/2005/8/layout/venn2"/>
    <dgm:cxn modelId="{9DF2F76E-9EB6-4F73-8CCA-8F3331D1CE49}" srcId="{288CFEC0-44B9-4F5F-9F63-099CB126E680}" destId="{83041AFF-4CEB-45FD-A4E4-7B8002F077F3}" srcOrd="1" destOrd="0" parTransId="{F285CF43-E302-4836-BC3B-0C3D6171E8A9}" sibTransId="{CF1AE116-5D8C-4E66-A785-83203BE3B726}"/>
    <dgm:cxn modelId="{1416A092-A9D0-42D2-8F31-6CC4CCD9BD8D}" type="presOf" srcId="{83041AFF-4CEB-45FD-A4E4-7B8002F077F3}" destId="{8850511A-F4FB-4D84-8599-57400A130038}" srcOrd="1" destOrd="0" presId="urn:microsoft.com/office/officeart/2005/8/layout/venn2"/>
    <dgm:cxn modelId="{55A2E9C4-04D7-4C9B-9656-2C0B560BB42E}" type="presOf" srcId="{1DD1462D-4363-404E-8D2E-EBEFEA1A525A}" destId="{62382730-F9F0-4CF2-BD8B-FFE8009720E5}" srcOrd="0" destOrd="0" presId="urn:microsoft.com/office/officeart/2005/8/layout/venn2"/>
    <dgm:cxn modelId="{3B94C9EB-B6EF-4263-B5C3-5B213DD4E14E}" type="presOf" srcId="{83041AFF-4CEB-45FD-A4E4-7B8002F077F3}" destId="{ED74AFC8-8CFB-4373-BD80-E121B96FD6A3}" srcOrd="0" destOrd="0" presId="urn:microsoft.com/office/officeart/2005/8/layout/venn2"/>
    <dgm:cxn modelId="{42007AD4-3F0C-46A8-BE21-6489A4CF5321}" type="presParOf" srcId="{EA19B563-7F29-46E2-B24D-483A8FFA7DAB}" destId="{CB7C037D-E912-4EC1-8BAA-4BB0436DBF63}" srcOrd="0" destOrd="0" presId="urn:microsoft.com/office/officeart/2005/8/layout/venn2"/>
    <dgm:cxn modelId="{27588B93-50A3-46B6-9B5C-2DC2E2B42BF7}" type="presParOf" srcId="{CB7C037D-E912-4EC1-8BAA-4BB0436DBF63}" destId="{62382730-F9F0-4CF2-BD8B-FFE8009720E5}" srcOrd="0" destOrd="0" presId="urn:microsoft.com/office/officeart/2005/8/layout/venn2"/>
    <dgm:cxn modelId="{A364C464-044B-445B-8A8E-F1A2A6E88F92}" type="presParOf" srcId="{CB7C037D-E912-4EC1-8BAA-4BB0436DBF63}" destId="{2BE56995-6512-47EC-8A36-0B5CAA59E7B3}" srcOrd="1" destOrd="0" presId="urn:microsoft.com/office/officeart/2005/8/layout/venn2"/>
    <dgm:cxn modelId="{10A2747C-36C1-4788-B886-52D65C261A0C}" type="presParOf" srcId="{EA19B563-7F29-46E2-B24D-483A8FFA7DAB}" destId="{3B160469-12F7-416C-9D87-E2AFBAC1BEF9}" srcOrd="1" destOrd="0" presId="urn:microsoft.com/office/officeart/2005/8/layout/venn2"/>
    <dgm:cxn modelId="{3AEA948C-6269-4811-A1CB-5C480AFC86E8}" type="presParOf" srcId="{3B160469-12F7-416C-9D87-E2AFBAC1BEF9}" destId="{ED74AFC8-8CFB-4373-BD80-E121B96FD6A3}" srcOrd="0" destOrd="0" presId="urn:microsoft.com/office/officeart/2005/8/layout/venn2"/>
    <dgm:cxn modelId="{E0A0FF8F-F0BF-4D91-8D51-E4184E50B78E}" type="presParOf" srcId="{3B160469-12F7-416C-9D87-E2AFBAC1BEF9}" destId="{8850511A-F4FB-4D84-8599-57400A130038}" srcOrd="1" destOrd="0" presId="urn:microsoft.com/office/officeart/2005/8/layout/venn2"/>
    <dgm:cxn modelId="{3CAB08C0-F172-4657-8CC1-8BF2D5A549B4}" type="presParOf" srcId="{EA19B563-7F29-46E2-B24D-483A8FFA7DAB}" destId="{52A6B38E-CECD-40B6-A360-4E61C6674BFF}" srcOrd="2" destOrd="0" presId="urn:microsoft.com/office/officeart/2005/8/layout/venn2"/>
    <dgm:cxn modelId="{AF7F32EB-3EC5-41D5-B2D7-1A689A55F7B0}" type="presParOf" srcId="{52A6B38E-CECD-40B6-A360-4E61C6674BFF}" destId="{288073DE-C5C6-488E-B3F9-B75A7056A3CA}" srcOrd="0" destOrd="0" presId="urn:microsoft.com/office/officeart/2005/8/layout/venn2"/>
    <dgm:cxn modelId="{92F3B5EB-EAB4-455B-99A8-9E8243B08135}" type="presParOf" srcId="{52A6B38E-CECD-40B6-A360-4E61C6674BFF}" destId="{0FC89A3D-BD5F-4ADB-A923-5A837EC9E16E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2BA0E1D-C521-4040-B69A-8B9E8BA4697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F25B5EB-7131-401E-A973-BD34988917F6}">
      <dgm:prSet custT="1"/>
      <dgm:spPr/>
      <dgm:t>
        <a:bodyPr/>
        <a:lstStyle/>
        <a:p>
          <a:r>
            <a:rPr lang="en-US" sz="2000" b="1" dirty="0">
              <a:solidFill>
                <a:srgbClr val="343434"/>
              </a:solidFill>
            </a:rPr>
            <a:t>AUC Inference:</a:t>
          </a:r>
        </a:p>
      </dgm:t>
    </dgm:pt>
    <dgm:pt modelId="{A5D0B61D-33C2-461B-A62A-35CDF63DA212}" type="parTrans" cxnId="{5000E021-80A9-45D2-8DF2-14BE14FC2195}">
      <dgm:prSet/>
      <dgm:spPr/>
      <dgm:t>
        <a:bodyPr/>
        <a:lstStyle/>
        <a:p>
          <a:endParaRPr lang="en-US">
            <a:solidFill>
              <a:srgbClr val="343434"/>
            </a:solidFill>
          </a:endParaRPr>
        </a:p>
      </dgm:t>
    </dgm:pt>
    <dgm:pt modelId="{747D3584-0413-4219-9ED3-8F8BC53C619C}" type="sibTrans" cxnId="{5000E021-80A9-45D2-8DF2-14BE14FC2195}">
      <dgm:prSet/>
      <dgm:spPr/>
      <dgm:t>
        <a:bodyPr/>
        <a:lstStyle/>
        <a:p>
          <a:endParaRPr lang="en-US">
            <a:solidFill>
              <a:srgbClr val="343434"/>
            </a:solidFill>
          </a:endParaRPr>
        </a:p>
      </dgm:t>
    </dgm:pt>
    <dgm:pt modelId="{C01214EA-AB44-46BD-8F19-A8A11F31D5E2}">
      <dgm:prSet custT="1"/>
      <dgm:spPr/>
      <dgm:t>
        <a:bodyPr/>
        <a:lstStyle/>
        <a:p>
          <a:r>
            <a:rPr lang="en-US" sz="1200" dirty="0">
              <a:solidFill>
                <a:srgbClr val="343434"/>
              </a:solidFill>
            </a:rPr>
            <a:t>A randomly selected member episode from the group with target equals one has a score larger than for a randomly chosen member episode from the group with the target equals zero in 85.2% of the time.</a:t>
          </a:r>
        </a:p>
      </dgm:t>
    </dgm:pt>
    <dgm:pt modelId="{82EAE8DB-46D2-4C5D-B577-F707E26342B0}" type="sibTrans" cxnId="{867974F2-229B-4C5F-8B36-78CAD5E3DC7C}">
      <dgm:prSet/>
      <dgm:spPr/>
      <dgm:t>
        <a:bodyPr/>
        <a:lstStyle/>
        <a:p>
          <a:endParaRPr lang="en-US">
            <a:solidFill>
              <a:srgbClr val="343434"/>
            </a:solidFill>
          </a:endParaRPr>
        </a:p>
      </dgm:t>
    </dgm:pt>
    <dgm:pt modelId="{3E731966-9A67-414C-9683-746E83753223}" type="parTrans" cxnId="{867974F2-229B-4C5F-8B36-78CAD5E3DC7C}">
      <dgm:prSet/>
      <dgm:spPr/>
      <dgm:t>
        <a:bodyPr/>
        <a:lstStyle/>
        <a:p>
          <a:endParaRPr lang="en-US">
            <a:solidFill>
              <a:srgbClr val="343434"/>
            </a:solidFill>
          </a:endParaRPr>
        </a:p>
      </dgm:t>
    </dgm:pt>
    <dgm:pt modelId="{E33F42D7-C1BC-4201-82B9-449A748D6141}">
      <dgm:prSet custT="1"/>
      <dgm:spPr/>
      <dgm:t>
        <a:bodyPr/>
        <a:lstStyle/>
        <a:p>
          <a:endParaRPr lang="en-US" sz="1400" dirty="0">
            <a:solidFill>
              <a:srgbClr val="343434"/>
            </a:solidFill>
          </a:endParaRPr>
        </a:p>
      </dgm:t>
    </dgm:pt>
    <dgm:pt modelId="{1F13AB4F-4F54-4A45-A9FC-A32CA6CFC3A4}" type="sibTrans" cxnId="{AB2B4645-6F7E-43DC-9D14-CD272B941B07}">
      <dgm:prSet/>
      <dgm:spPr/>
      <dgm:t>
        <a:bodyPr/>
        <a:lstStyle/>
        <a:p>
          <a:endParaRPr lang="en-US">
            <a:solidFill>
              <a:srgbClr val="343434"/>
            </a:solidFill>
          </a:endParaRPr>
        </a:p>
      </dgm:t>
    </dgm:pt>
    <dgm:pt modelId="{C979EFE4-A61C-4BCC-892C-FF784193EEF4}" type="parTrans" cxnId="{AB2B4645-6F7E-43DC-9D14-CD272B941B07}">
      <dgm:prSet/>
      <dgm:spPr/>
      <dgm:t>
        <a:bodyPr/>
        <a:lstStyle/>
        <a:p>
          <a:endParaRPr lang="en-US">
            <a:solidFill>
              <a:srgbClr val="343434"/>
            </a:solidFill>
          </a:endParaRPr>
        </a:p>
      </dgm:t>
    </dgm:pt>
    <dgm:pt modelId="{9328648F-9403-4899-A43F-25388D9D3012}" type="pres">
      <dgm:prSet presAssocID="{B2BA0E1D-C521-4040-B69A-8B9E8BA46977}" presName="linear" presStyleCnt="0">
        <dgm:presLayoutVars>
          <dgm:animLvl val="lvl"/>
          <dgm:resizeHandles val="exact"/>
        </dgm:presLayoutVars>
      </dgm:prSet>
      <dgm:spPr/>
    </dgm:pt>
    <dgm:pt modelId="{DBC26E77-F047-4D69-8B6A-A5CBFD94BA3A}" type="pres">
      <dgm:prSet presAssocID="{0F25B5EB-7131-401E-A973-BD34988917F6}" presName="parentText" presStyleLbl="node1" presStyleIdx="0" presStyleCnt="1" custScaleY="31404" custLinFactNeighborX="889" custLinFactNeighborY="7878">
        <dgm:presLayoutVars>
          <dgm:chMax val="0"/>
          <dgm:bulletEnabled val="1"/>
        </dgm:presLayoutVars>
      </dgm:prSet>
      <dgm:spPr/>
    </dgm:pt>
    <dgm:pt modelId="{BAE5800C-1113-48FB-878E-930C42E04883}" type="pres">
      <dgm:prSet presAssocID="{0F25B5EB-7131-401E-A973-BD34988917F6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5000E021-80A9-45D2-8DF2-14BE14FC2195}" srcId="{B2BA0E1D-C521-4040-B69A-8B9E8BA46977}" destId="{0F25B5EB-7131-401E-A973-BD34988917F6}" srcOrd="0" destOrd="0" parTransId="{A5D0B61D-33C2-461B-A62A-35CDF63DA212}" sibTransId="{747D3584-0413-4219-9ED3-8F8BC53C619C}"/>
    <dgm:cxn modelId="{AB2B4645-6F7E-43DC-9D14-CD272B941B07}" srcId="{0F25B5EB-7131-401E-A973-BD34988917F6}" destId="{E33F42D7-C1BC-4201-82B9-449A748D6141}" srcOrd="0" destOrd="0" parTransId="{C979EFE4-A61C-4BCC-892C-FF784193EEF4}" sibTransId="{1F13AB4F-4F54-4A45-A9FC-A32CA6CFC3A4}"/>
    <dgm:cxn modelId="{DA53F34D-F725-48AA-9098-73202B417D16}" type="presOf" srcId="{0F25B5EB-7131-401E-A973-BD34988917F6}" destId="{DBC26E77-F047-4D69-8B6A-A5CBFD94BA3A}" srcOrd="0" destOrd="0" presId="urn:microsoft.com/office/officeart/2005/8/layout/vList2"/>
    <dgm:cxn modelId="{3E8256C9-E2D5-44DC-9FBF-A2461EDC316D}" type="presOf" srcId="{E33F42D7-C1BC-4201-82B9-449A748D6141}" destId="{BAE5800C-1113-48FB-878E-930C42E04883}" srcOrd="0" destOrd="0" presId="urn:microsoft.com/office/officeart/2005/8/layout/vList2"/>
    <dgm:cxn modelId="{54AA1ECC-69B8-40AB-97C0-0BF72B3C0A3E}" type="presOf" srcId="{C01214EA-AB44-46BD-8F19-A8A11F31D5E2}" destId="{BAE5800C-1113-48FB-878E-930C42E04883}" srcOrd="0" destOrd="1" presId="urn:microsoft.com/office/officeart/2005/8/layout/vList2"/>
    <dgm:cxn modelId="{867974F2-229B-4C5F-8B36-78CAD5E3DC7C}" srcId="{0F25B5EB-7131-401E-A973-BD34988917F6}" destId="{C01214EA-AB44-46BD-8F19-A8A11F31D5E2}" srcOrd="1" destOrd="0" parTransId="{3E731966-9A67-414C-9683-746E83753223}" sibTransId="{82EAE8DB-46D2-4C5D-B577-F707E26342B0}"/>
    <dgm:cxn modelId="{DDBDB8F2-2EDA-48B7-9775-658E4B0A9433}" type="presOf" srcId="{B2BA0E1D-C521-4040-B69A-8B9E8BA46977}" destId="{9328648F-9403-4899-A43F-25388D9D3012}" srcOrd="0" destOrd="0" presId="urn:microsoft.com/office/officeart/2005/8/layout/vList2"/>
    <dgm:cxn modelId="{1E92B78A-7F48-4D58-B604-CD87F71FD49B}" type="presParOf" srcId="{9328648F-9403-4899-A43F-25388D9D3012}" destId="{DBC26E77-F047-4D69-8B6A-A5CBFD94BA3A}" srcOrd="0" destOrd="0" presId="urn:microsoft.com/office/officeart/2005/8/layout/vList2"/>
    <dgm:cxn modelId="{10B97186-3BA4-4818-B6CF-6EB442626ED2}" type="presParOf" srcId="{9328648F-9403-4899-A43F-25388D9D3012}" destId="{BAE5800C-1113-48FB-878E-930C42E04883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874393-3A1F-4D55-8284-E831CB6D5BC6}">
      <dsp:nvSpPr>
        <dsp:cNvPr id="0" name=""/>
        <dsp:cNvSpPr/>
      </dsp:nvSpPr>
      <dsp:spPr>
        <a:xfrm rot="5400000">
          <a:off x="1579746" y="-556347"/>
          <a:ext cx="590727" cy="1764809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600" kern="1200" dirty="0">
              <a:solidFill>
                <a:srgbClr val="343434"/>
              </a:solidFill>
            </a:rPr>
            <a:t>Age</a:t>
          </a: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600" kern="1200" dirty="0">
              <a:solidFill>
                <a:srgbClr val="343434"/>
              </a:solidFill>
            </a:rPr>
            <a:t>Gender</a:t>
          </a: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600" kern="1200" dirty="0">
              <a:solidFill>
                <a:srgbClr val="343434"/>
              </a:solidFill>
            </a:rPr>
            <a:t>Race</a:t>
          </a: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600" kern="1200" dirty="0">
              <a:solidFill>
                <a:srgbClr val="343434"/>
              </a:solidFill>
            </a:rPr>
            <a:t>Family Details</a:t>
          </a: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600" kern="1200" dirty="0">
              <a:solidFill>
                <a:srgbClr val="343434"/>
              </a:solidFill>
            </a:rPr>
            <a:t>Geographic information</a:t>
          </a: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600" kern="1200" dirty="0">
              <a:solidFill>
                <a:srgbClr val="343434"/>
              </a:solidFill>
            </a:rPr>
            <a:t>Marital Status</a:t>
          </a:r>
        </a:p>
      </dsp:txBody>
      <dsp:txXfrm rot="-5400000">
        <a:off x="992706" y="59530"/>
        <a:ext cx="1735972" cy="533053"/>
      </dsp:txXfrm>
    </dsp:sp>
    <dsp:sp modelId="{9905B062-234D-47E5-AC7F-5629EFE386EA}">
      <dsp:nvSpPr>
        <dsp:cNvPr id="0" name=""/>
        <dsp:cNvSpPr/>
      </dsp:nvSpPr>
      <dsp:spPr>
        <a:xfrm>
          <a:off x="0" y="1116"/>
          <a:ext cx="992705" cy="64988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rgbClr val="343434"/>
              </a:solidFill>
            </a:rPr>
            <a:t>Demographics</a:t>
          </a:r>
        </a:p>
      </dsp:txBody>
      <dsp:txXfrm>
        <a:off x="31725" y="32841"/>
        <a:ext cx="929255" cy="586432"/>
      </dsp:txXfrm>
    </dsp:sp>
    <dsp:sp modelId="{39CBB0CB-DF9D-4458-8FB2-9EF06F1B334C}">
      <dsp:nvSpPr>
        <dsp:cNvPr id="0" name=""/>
        <dsp:cNvSpPr/>
      </dsp:nvSpPr>
      <dsp:spPr>
        <a:xfrm rot="5400000">
          <a:off x="1615157" y="126029"/>
          <a:ext cx="519906" cy="1764809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600" kern="1200" dirty="0">
              <a:solidFill>
                <a:srgbClr val="343434"/>
              </a:solidFill>
            </a:rPr>
            <a:t>PAM, NPS, JSAT, FCR, NQ</a:t>
          </a: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600" kern="1200" dirty="0">
              <a:solidFill>
                <a:srgbClr val="343434"/>
              </a:solidFill>
            </a:rPr>
            <a:t>Health Risk Assessments</a:t>
          </a: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600" kern="1200" dirty="0">
              <a:solidFill>
                <a:srgbClr val="343434"/>
              </a:solidFill>
            </a:rPr>
            <a:t>Welcome Survey</a:t>
          </a: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600" kern="1200" dirty="0">
              <a:solidFill>
                <a:srgbClr val="343434"/>
              </a:solidFill>
            </a:rPr>
            <a:t>My Health Link</a:t>
          </a:r>
        </a:p>
      </dsp:txBody>
      <dsp:txXfrm rot="-5400000">
        <a:off x="992706" y="773860"/>
        <a:ext cx="1739429" cy="469146"/>
      </dsp:txXfrm>
    </dsp:sp>
    <dsp:sp modelId="{2C73D53A-F5CC-4085-AEA1-6FA96FA22400}">
      <dsp:nvSpPr>
        <dsp:cNvPr id="0" name=""/>
        <dsp:cNvSpPr/>
      </dsp:nvSpPr>
      <dsp:spPr>
        <a:xfrm>
          <a:off x="0" y="683493"/>
          <a:ext cx="992705" cy="64988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rgbClr val="343434"/>
              </a:solidFill>
            </a:rPr>
            <a:t>Member Engagement</a:t>
          </a:r>
        </a:p>
      </dsp:txBody>
      <dsp:txXfrm>
        <a:off x="31725" y="715218"/>
        <a:ext cx="929255" cy="586432"/>
      </dsp:txXfrm>
    </dsp:sp>
    <dsp:sp modelId="{5D4F46A2-B5D0-49E1-A4EE-4C6AFB23AD6D}">
      <dsp:nvSpPr>
        <dsp:cNvPr id="0" name=""/>
        <dsp:cNvSpPr/>
      </dsp:nvSpPr>
      <dsp:spPr>
        <a:xfrm rot="5400000">
          <a:off x="1615157" y="807340"/>
          <a:ext cx="519906" cy="1764809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600" kern="1200" dirty="0">
              <a:solidFill>
                <a:srgbClr val="343434"/>
              </a:solidFill>
            </a:rPr>
            <a:t>Tenure</a:t>
          </a: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600" kern="1200" dirty="0">
              <a:solidFill>
                <a:srgbClr val="343434"/>
              </a:solidFill>
            </a:rPr>
            <a:t>PPO/HMO</a:t>
          </a: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600" kern="1200" dirty="0">
              <a:solidFill>
                <a:srgbClr val="343434"/>
              </a:solidFill>
            </a:rPr>
            <a:t>LIS</a:t>
          </a: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600" kern="1200" dirty="0">
              <a:solidFill>
                <a:srgbClr val="343434"/>
              </a:solidFill>
            </a:rPr>
            <a:t>New/Existing</a:t>
          </a:r>
        </a:p>
      </dsp:txBody>
      <dsp:txXfrm rot="-5400000">
        <a:off x="992706" y="1455171"/>
        <a:ext cx="1739429" cy="469146"/>
      </dsp:txXfrm>
    </dsp:sp>
    <dsp:sp modelId="{888227C8-5231-4FCD-A0D4-DA44CF5EC228}">
      <dsp:nvSpPr>
        <dsp:cNvPr id="0" name=""/>
        <dsp:cNvSpPr/>
      </dsp:nvSpPr>
      <dsp:spPr>
        <a:xfrm>
          <a:off x="0" y="1365870"/>
          <a:ext cx="992705" cy="64988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rgbClr val="343434"/>
              </a:solidFill>
            </a:rPr>
            <a:t>Health Plan Details</a:t>
          </a:r>
        </a:p>
      </dsp:txBody>
      <dsp:txXfrm>
        <a:off x="31725" y="1397595"/>
        <a:ext cx="929255" cy="586432"/>
      </dsp:txXfrm>
    </dsp:sp>
    <dsp:sp modelId="{FFD9E119-FC31-4590-ADFC-EE27D9AFFCD3}">
      <dsp:nvSpPr>
        <dsp:cNvPr id="0" name=""/>
        <dsp:cNvSpPr/>
      </dsp:nvSpPr>
      <dsp:spPr>
        <a:xfrm rot="5400000">
          <a:off x="1615157" y="1490783"/>
          <a:ext cx="519906" cy="1764809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600" kern="1200" dirty="0">
              <a:solidFill>
                <a:srgbClr val="343434"/>
              </a:solidFill>
            </a:rPr>
            <a:t>Inquiry Count</a:t>
          </a: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600" kern="1200" dirty="0">
              <a:solidFill>
                <a:srgbClr val="343434"/>
              </a:solidFill>
            </a:rPr>
            <a:t>Negative/Positive Sentiment</a:t>
          </a: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600" kern="1200" dirty="0">
              <a:solidFill>
                <a:srgbClr val="343434"/>
              </a:solidFill>
            </a:rPr>
            <a:t>Premium Issue</a:t>
          </a: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600" kern="1200" dirty="0">
              <a:solidFill>
                <a:srgbClr val="343434"/>
              </a:solidFill>
            </a:rPr>
            <a:t>Enrollment Issue</a:t>
          </a: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600" kern="1200" dirty="0">
              <a:solidFill>
                <a:srgbClr val="343434"/>
              </a:solidFill>
            </a:rPr>
            <a:t>Pharmacy Issue</a:t>
          </a:r>
        </a:p>
      </dsp:txBody>
      <dsp:txXfrm rot="-5400000">
        <a:off x="992706" y="2138614"/>
        <a:ext cx="1739429" cy="469146"/>
      </dsp:txXfrm>
    </dsp:sp>
    <dsp:sp modelId="{86AC3705-F8D3-490E-A1CB-993B93421D60}">
      <dsp:nvSpPr>
        <dsp:cNvPr id="0" name=""/>
        <dsp:cNvSpPr/>
      </dsp:nvSpPr>
      <dsp:spPr>
        <a:xfrm>
          <a:off x="0" y="2048247"/>
          <a:ext cx="992705" cy="64988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rgbClr val="343434"/>
              </a:solidFill>
            </a:rPr>
            <a:t>Inquiry Details</a:t>
          </a:r>
        </a:p>
      </dsp:txBody>
      <dsp:txXfrm>
        <a:off x="31725" y="2079972"/>
        <a:ext cx="929255" cy="586432"/>
      </dsp:txXfrm>
    </dsp:sp>
    <dsp:sp modelId="{6436F651-F596-44AE-A200-BDCE82270F91}">
      <dsp:nvSpPr>
        <dsp:cNvPr id="0" name=""/>
        <dsp:cNvSpPr/>
      </dsp:nvSpPr>
      <dsp:spPr>
        <a:xfrm rot="5400000">
          <a:off x="1615157" y="2173160"/>
          <a:ext cx="519906" cy="1764809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600" kern="1200" dirty="0">
              <a:solidFill>
                <a:srgbClr val="343434"/>
              </a:solidFill>
            </a:rPr>
            <a:t>Office Claims</a:t>
          </a: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600" kern="1200" dirty="0">
              <a:solidFill>
                <a:srgbClr val="343434"/>
              </a:solidFill>
            </a:rPr>
            <a:t>ER/IP Claims</a:t>
          </a: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600" kern="1200" dirty="0">
              <a:solidFill>
                <a:srgbClr val="343434"/>
              </a:solidFill>
            </a:rPr>
            <a:t>Denied Claims</a:t>
          </a: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600" kern="1200" dirty="0">
              <a:solidFill>
                <a:srgbClr val="343434"/>
              </a:solidFill>
            </a:rPr>
            <a:t>Authorizations</a:t>
          </a: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600" kern="1200" dirty="0">
              <a:solidFill>
                <a:srgbClr val="343434"/>
              </a:solidFill>
            </a:rPr>
            <a:t>Appeals</a:t>
          </a:r>
        </a:p>
      </dsp:txBody>
      <dsp:txXfrm rot="-5400000">
        <a:off x="992706" y="2820991"/>
        <a:ext cx="1739429" cy="469146"/>
      </dsp:txXfrm>
    </dsp:sp>
    <dsp:sp modelId="{321E2606-BFF0-4E07-AF95-4965278D5B8D}">
      <dsp:nvSpPr>
        <dsp:cNvPr id="0" name=""/>
        <dsp:cNvSpPr/>
      </dsp:nvSpPr>
      <dsp:spPr>
        <a:xfrm>
          <a:off x="0" y="2730624"/>
          <a:ext cx="992705" cy="64988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rgbClr val="343434"/>
              </a:solidFill>
            </a:rPr>
            <a:t>Claim/ Authorization Issue</a:t>
          </a:r>
        </a:p>
      </dsp:txBody>
      <dsp:txXfrm>
        <a:off x="31725" y="2762349"/>
        <a:ext cx="929255" cy="586432"/>
      </dsp:txXfrm>
    </dsp:sp>
    <dsp:sp modelId="{48C1A282-0299-49B6-A989-58727EE8F4A2}">
      <dsp:nvSpPr>
        <dsp:cNvPr id="0" name=""/>
        <dsp:cNvSpPr/>
      </dsp:nvSpPr>
      <dsp:spPr>
        <a:xfrm rot="5400000">
          <a:off x="1615157" y="2855537"/>
          <a:ext cx="519906" cy="1764809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3335" rIns="26670" bIns="13335" numCol="1" spcCol="1270" anchor="ctr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b="0" kern="1200" dirty="0">
              <a:solidFill>
                <a:srgbClr val="343434"/>
              </a:solidFill>
            </a:rPr>
            <a:t>Chronic conditions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b="0" kern="1200" dirty="0">
              <a:solidFill>
                <a:srgbClr val="343434"/>
              </a:solidFill>
            </a:rPr>
            <a:t>ERG Risk Score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b="0" kern="1200" dirty="0">
              <a:solidFill>
                <a:srgbClr val="343434"/>
              </a:solidFill>
            </a:rPr>
            <a:t>Care Gap Ratio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b="0" kern="1200" dirty="0">
              <a:solidFill>
                <a:srgbClr val="343434"/>
              </a:solidFill>
            </a:rPr>
            <a:t>RX utilization and allowance</a:t>
          </a:r>
        </a:p>
      </dsp:txBody>
      <dsp:txXfrm rot="-5400000">
        <a:off x="992706" y="3503368"/>
        <a:ext cx="1739429" cy="469146"/>
      </dsp:txXfrm>
    </dsp:sp>
    <dsp:sp modelId="{7B27FE97-F01C-4C13-A1D5-012B320C5236}">
      <dsp:nvSpPr>
        <dsp:cNvPr id="0" name=""/>
        <dsp:cNvSpPr/>
      </dsp:nvSpPr>
      <dsp:spPr>
        <a:xfrm>
          <a:off x="0" y="3413000"/>
          <a:ext cx="992705" cy="64988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rgbClr val="343434"/>
              </a:solidFill>
            </a:rPr>
            <a:t>Medical History</a:t>
          </a:r>
        </a:p>
      </dsp:txBody>
      <dsp:txXfrm>
        <a:off x="31725" y="3444725"/>
        <a:ext cx="929255" cy="5864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382730-F9F0-4CF2-BD8B-FFE8009720E5}">
      <dsp:nvSpPr>
        <dsp:cNvPr id="0" name=""/>
        <dsp:cNvSpPr/>
      </dsp:nvSpPr>
      <dsp:spPr>
        <a:xfrm>
          <a:off x="0" y="156488"/>
          <a:ext cx="4037103" cy="4037103"/>
        </a:xfrm>
        <a:prstGeom prst="ellips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solidFill>
                <a:srgbClr val="343434"/>
              </a:solidFill>
              <a:latin typeface="Century Gothic" panose="020B0502020202020204" pitchFamily="34" charset="0"/>
              <a:ea typeface="+mn-ea"/>
              <a:cs typeface="+mn-cs"/>
            </a:rPr>
            <a:t>322 Features</a:t>
          </a:r>
          <a:r>
            <a:rPr lang="en-US" sz="1000" kern="1200" dirty="0">
              <a:solidFill>
                <a:srgbClr val="343434"/>
              </a:solidFill>
              <a:latin typeface="Century Gothic" panose="020B0502020202020204" pitchFamily="34" charset="0"/>
              <a:ea typeface="+mn-ea"/>
              <a:cs typeface="+mn-cs"/>
            </a:rPr>
            <a:t> investigated</a:t>
          </a:r>
        </a:p>
      </dsp:txBody>
      <dsp:txXfrm>
        <a:off x="1519698" y="447027"/>
        <a:ext cx="997705" cy="428199"/>
      </dsp:txXfrm>
    </dsp:sp>
    <dsp:sp modelId="{ED74AFC8-8CFB-4373-BD80-E121B96FD6A3}">
      <dsp:nvSpPr>
        <dsp:cNvPr id="0" name=""/>
        <dsp:cNvSpPr/>
      </dsp:nvSpPr>
      <dsp:spPr>
        <a:xfrm>
          <a:off x="559895" y="1185324"/>
          <a:ext cx="3027827" cy="3027827"/>
        </a:xfrm>
        <a:prstGeom prst="ellipse">
          <a:avLst/>
        </a:prstGeom>
        <a:solidFill>
          <a:schemeClr val="accent1">
            <a:shade val="80000"/>
            <a:hueOff val="121887"/>
            <a:satOff val="-32945"/>
            <a:lumOff val="190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solidFill>
                <a:srgbClr val="343434"/>
              </a:solidFill>
              <a:latin typeface="Century Gothic" panose="020B0502020202020204" pitchFamily="34" charset="0"/>
              <a:ea typeface="+mn-ea"/>
              <a:cs typeface="+mn-cs"/>
            </a:rPr>
            <a:t>231 Features </a:t>
          </a:r>
          <a:r>
            <a:rPr lang="en-US" sz="1000" kern="1200" dirty="0">
              <a:solidFill>
                <a:srgbClr val="343434"/>
              </a:solidFill>
              <a:latin typeface="Century Gothic" panose="020B0502020202020204" pitchFamily="34" charset="0"/>
              <a:ea typeface="+mn-ea"/>
              <a:cs typeface="+mn-cs"/>
            </a:rPr>
            <a:t>considered</a:t>
          </a:r>
        </a:p>
      </dsp:txBody>
      <dsp:txXfrm>
        <a:off x="1574956" y="1457703"/>
        <a:ext cx="997705" cy="401437"/>
      </dsp:txXfrm>
    </dsp:sp>
    <dsp:sp modelId="{288073DE-C5C6-488E-B3F9-B75A7056A3CA}">
      <dsp:nvSpPr>
        <dsp:cNvPr id="0" name=""/>
        <dsp:cNvSpPr/>
      </dsp:nvSpPr>
      <dsp:spPr>
        <a:xfrm>
          <a:off x="1009275" y="2175040"/>
          <a:ext cx="2018551" cy="2018551"/>
        </a:xfrm>
        <a:prstGeom prst="ellipse">
          <a:avLst/>
        </a:prstGeom>
        <a:solidFill>
          <a:schemeClr val="accent1">
            <a:shade val="80000"/>
            <a:hueOff val="243775"/>
            <a:satOff val="-65889"/>
            <a:lumOff val="381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rgbClr val="343434"/>
              </a:solidFill>
              <a:latin typeface="Century Gothic" panose="020B0502020202020204" pitchFamily="34" charset="0"/>
              <a:ea typeface="+mn-ea"/>
              <a:cs typeface="+mn-cs"/>
            </a:rPr>
            <a:t>10 Features </a:t>
          </a:r>
          <a:r>
            <a:rPr lang="en-US" sz="1200" kern="1200" dirty="0">
              <a:solidFill>
                <a:srgbClr val="343434"/>
              </a:solidFill>
              <a:latin typeface="Century Gothic" panose="020B0502020202020204" pitchFamily="34" charset="0"/>
              <a:ea typeface="+mn-ea"/>
              <a:cs typeface="+mn-cs"/>
            </a:rPr>
            <a:t>selected</a:t>
          </a:r>
        </a:p>
      </dsp:txBody>
      <dsp:txXfrm>
        <a:off x="1513913" y="2827483"/>
        <a:ext cx="1009275" cy="71366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C26E77-F047-4D69-8B6A-A5CBFD94BA3A}">
      <dsp:nvSpPr>
        <dsp:cNvPr id="0" name=""/>
        <dsp:cNvSpPr/>
      </dsp:nvSpPr>
      <dsp:spPr>
        <a:xfrm>
          <a:off x="0" y="698951"/>
          <a:ext cx="3461958" cy="3762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343434"/>
              </a:solidFill>
            </a:rPr>
            <a:t>AUC Inference:</a:t>
          </a:r>
        </a:p>
      </dsp:txBody>
      <dsp:txXfrm>
        <a:off x="18367" y="717318"/>
        <a:ext cx="3425224" cy="339511"/>
      </dsp:txXfrm>
    </dsp:sp>
    <dsp:sp modelId="{BAE5800C-1113-48FB-878E-930C42E04883}">
      <dsp:nvSpPr>
        <dsp:cNvPr id="0" name=""/>
        <dsp:cNvSpPr/>
      </dsp:nvSpPr>
      <dsp:spPr>
        <a:xfrm>
          <a:off x="0" y="991702"/>
          <a:ext cx="3461958" cy="1059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917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400" kern="1200" dirty="0">
            <a:solidFill>
              <a:srgbClr val="343434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 dirty="0">
              <a:solidFill>
                <a:srgbClr val="343434"/>
              </a:solidFill>
            </a:rPr>
            <a:t>A randomly selected member episode from the group with target equals one has a score larger than for a randomly chosen member episode from the group with the target equals zero in 85.2% of the time.</a:t>
          </a:r>
        </a:p>
      </dsp:txBody>
      <dsp:txXfrm>
        <a:off x="0" y="991702"/>
        <a:ext cx="3461958" cy="10598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0.14162</cdr:x>
      <cdr:y>0.734</cdr:y>
    </cdr:from>
    <cdr:to>
      <cdr:x>0.96474</cdr:x>
      <cdr:y>0.734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0509F80E-35CB-42F9-BC73-BF427A778862}"/>
            </a:ext>
          </a:extLst>
        </cdr:cNvPr>
        <cdr:cNvCxnSpPr/>
      </cdr:nvCxnSpPr>
      <cdr:spPr>
        <a:xfrm xmlns:a="http://schemas.openxmlformats.org/drawingml/2006/main">
          <a:off x="863310" y="2789684"/>
          <a:ext cx="5017739" cy="0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FF0000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F325F8A-2F98-427A-AE25-C22D13AFC9A5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469E654-D17C-4D4E-BB45-B3D721F47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152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Deaths that were censored and considered not disenrolled = 4,553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69E654-D17C-4D4E-BB45-B3D721F477C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864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Deaths that were censored and considered not disenrolled = 4,553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69E654-D17C-4D4E-BB45-B3D721F477C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65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Deaths that were censored and considered not disenrolled = 4,553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69E654-D17C-4D4E-BB45-B3D721F477C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9371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Care Gap Ratio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58           Adult BMI Assessment, 18-74 years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63           Rheumatoid Arthritis Management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68           Cervical Cancer Screening, 21-64 years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69           Diabetes Care, HbA1c Screening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73           Diabetes Care, Eye Exam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76           Diabetes Care, Monitoring for Nephropathy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92           Colorectal Cancer Screening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108         Osteoporosis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Mgmt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for Women w/ Fracture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410         Controlling High Blood Pressure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421         Drug Disease Interaction in the Elderly, Falls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523         Adherence to Diabetic Medications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524         Adherence to Renin Angiotensin Antagonists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525         Adherence to Statins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724         Statin Therapy for Patients with Cardiovascular Disease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851         Statin Therapy for Patients with Diabetes, Adherence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69E654-D17C-4D4E-BB45-B3D721F477C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6738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Care Gap Ratio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58           Adult BMI Assessment, 18-74 years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63           Rheumatoid Arthritis Management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68           Cervical Cancer Screening, 21-64 years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69           Diabetes Care, HbA1c Screening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73           Diabetes Care, Eye Exam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76           Diabetes Care, Monitoring for Nephropathy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92           Colorectal Cancer Screening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108         Osteoporosis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Mgmt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for Women w/ Fracture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410         Controlling High Blood Pressure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421         Drug Disease Interaction in the Elderly, Falls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523         Adherence to Diabetic Medications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524         Adherence to Renin Angiotensin Antagonists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525         Adherence to Statins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724         Statin Therapy for Patients with Cardiovascular Disease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851         Statin Therapy for Patients with Diabetes, Adherence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69E654-D17C-4D4E-BB45-B3D721F477C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639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69E654-D17C-4D4E-BB45-B3D721F477C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7505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69E654-D17C-4D4E-BB45-B3D721F477C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6715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69E654-D17C-4D4E-BB45-B3D721F477C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7267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69E654-D17C-4D4E-BB45-B3D721F477C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831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560038" y="1498801"/>
            <a:ext cx="7982513" cy="439385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4630ED-3E34-4911-AC2E-8FF5B103C614}"/>
              </a:ext>
            </a:extLst>
          </p:cNvPr>
          <p:cNvSpPr txBox="1"/>
          <p:nvPr userDrawn="1"/>
        </p:nvSpPr>
        <p:spPr>
          <a:xfrm>
            <a:off x="5181600" y="6400800"/>
            <a:ext cx="37338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608448"/>
      </p:ext>
    </p:extLst>
  </p:cSld>
  <p:clrMapOvr>
    <a:masterClrMapping/>
  </p:clrMapOvr>
  <p:transition spd="slow"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Option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iStock-163752676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430838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3518238"/>
            <a:ext cx="9144000" cy="1909004"/>
          </a:xfrm>
          <a:prstGeom prst="rect">
            <a:avLst/>
          </a:prstGeom>
          <a:gradFill flip="none" rotWithShape="1">
            <a:gsLst>
              <a:gs pos="38000">
                <a:schemeClr val="accent1">
                  <a:alpha val="77000"/>
                </a:schemeClr>
              </a:gs>
              <a:gs pos="100000">
                <a:srgbClr val="FFFFFF">
                  <a:alpha val="18000"/>
                </a:srgbClr>
              </a:gs>
            </a:gsLst>
            <a:lin ang="108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Picture 4" descr="Texture_Horizontal1_White.eps"/>
          <p:cNvPicPr>
            <a:picLocks noChangeAspect="1"/>
          </p:cNvPicPr>
          <p:nvPr userDrawn="1"/>
        </p:nvPicPr>
        <p:blipFill>
          <a:blip r:embed="rId3">
            <a:alphaModFix amt="6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63259"/>
            <a:ext cx="9144000" cy="3140579"/>
          </a:xfrm>
          <a:prstGeom prst="rect">
            <a:avLst/>
          </a:prstGeom>
        </p:spPr>
      </p:pic>
      <p:pic>
        <p:nvPicPr>
          <p:cNvPr id="9" name="Picture 8" descr="guidewell-logo_RGB_Color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7926" y="6160863"/>
            <a:ext cx="2127564" cy="270829"/>
          </a:xfrm>
          <a:prstGeom prst="rect">
            <a:avLst/>
          </a:prstGeom>
        </p:spPr>
      </p:pic>
      <p:sp>
        <p:nvSpPr>
          <p:cNvPr id="10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96935" y="3778247"/>
            <a:ext cx="8408461" cy="473605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3200" cap="all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1829983" y="4259999"/>
            <a:ext cx="7075412" cy="29950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r">
              <a:buNone/>
              <a:defRPr sz="180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accent2"/>
                </a:solidFill>
              </a:defRPr>
            </a:lvl2pPr>
            <a:lvl3pPr marL="914400" indent="0">
              <a:buNone/>
              <a:defRPr sz="1800">
                <a:solidFill>
                  <a:schemeClr val="accent2"/>
                </a:solidFill>
              </a:defRPr>
            </a:lvl3pPr>
            <a:lvl4pPr marL="1371600" indent="0">
              <a:buNone/>
              <a:defRPr sz="1800">
                <a:solidFill>
                  <a:schemeClr val="accent2"/>
                </a:solidFill>
              </a:defRPr>
            </a:lvl4pPr>
            <a:lvl5pPr marL="1828800" indent="0">
              <a:buNone/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Presentation Subtitle</a:t>
            </a:r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6665458" y="4898394"/>
            <a:ext cx="2239937" cy="213304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r">
              <a:buNone/>
              <a:defRPr sz="1100" baseline="0">
                <a:solidFill>
                  <a:srgbClr val="FFFFFF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Month, Day, Year</a:t>
            </a:r>
          </a:p>
        </p:txBody>
      </p:sp>
      <p:sp>
        <p:nvSpPr>
          <p:cNvPr id="13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6665458" y="4669627"/>
            <a:ext cx="2239937" cy="213304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r">
              <a:buNone/>
              <a:defRPr sz="1100" baseline="0">
                <a:solidFill>
                  <a:srgbClr val="FFFFFF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922750691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4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4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4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4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24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48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Option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3" descr="iStock-49944976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430838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3518238"/>
            <a:ext cx="9144000" cy="1909004"/>
          </a:xfrm>
          <a:prstGeom prst="rect">
            <a:avLst/>
          </a:prstGeom>
          <a:gradFill flip="none" rotWithShape="1">
            <a:gsLst>
              <a:gs pos="38000">
                <a:schemeClr val="accent1">
                  <a:alpha val="77000"/>
                </a:schemeClr>
              </a:gs>
              <a:gs pos="100000">
                <a:srgbClr val="FFFFFF">
                  <a:alpha val="18000"/>
                </a:srgbClr>
              </a:gs>
            </a:gsLst>
            <a:lin ang="108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Picture 4" descr="Texture_Horizontal1_White.eps"/>
          <p:cNvPicPr>
            <a:picLocks noChangeAspect="1"/>
          </p:cNvPicPr>
          <p:nvPr userDrawn="1"/>
        </p:nvPicPr>
        <p:blipFill>
          <a:blip r:embed="rId3">
            <a:alphaModFix amt="6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63259"/>
            <a:ext cx="9144000" cy="3140579"/>
          </a:xfrm>
          <a:prstGeom prst="rect">
            <a:avLst/>
          </a:prstGeom>
        </p:spPr>
      </p:pic>
      <p:pic>
        <p:nvPicPr>
          <p:cNvPr id="9" name="Picture 8" descr="guidewell-logo_RGB_Color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7926" y="6160863"/>
            <a:ext cx="2127564" cy="270829"/>
          </a:xfrm>
          <a:prstGeom prst="rect">
            <a:avLst/>
          </a:prstGeom>
        </p:spPr>
      </p:pic>
      <p:sp>
        <p:nvSpPr>
          <p:cNvPr id="10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96935" y="3778247"/>
            <a:ext cx="8408461" cy="473605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3200" cap="all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1829983" y="4259999"/>
            <a:ext cx="7075412" cy="29950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r">
              <a:buNone/>
              <a:defRPr sz="180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accent2"/>
                </a:solidFill>
              </a:defRPr>
            </a:lvl2pPr>
            <a:lvl3pPr marL="914400" indent="0">
              <a:buNone/>
              <a:defRPr sz="1800">
                <a:solidFill>
                  <a:schemeClr val="accent2"/>
                </a:solidFill>
              </a:defRPr>
            </a:lvl3pPr>
            <a:lvl4pPr marL="1371600" indent="0">
              <a:buNone/>
              <a:defRPr sz="1800">
                <a:solidFill>
                  <a:schemeClr val="accent2"/>
                </a:solidFill>
              </a:defRPr>
            </a:lvl4pPr>
            <a:lvl5pPr marL="1828800" indent="0">
              <a:buNone/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Presentation Subtitle</a:t>
            </a:r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6665458" y="4898394"/>
            <a:ext cx="2239937" cy="213304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r">
              <a:buNone/>
              <a:defRPr sz="1100" baseline="0">
                <a:solidFill>
                  <a:srgbClr val="FFFFFF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Month, Day, Year</a:t>
            </a:r>
          </a:p>
        </p:txBody>
      </p:sp>
      <p:sp>
        <p:nvSpPr>
          <p:cNvPr id="13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6665458" y="4669627"/>
            <a:ext cx="2239937" cy="213304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r">
              <a:buNone/>
              <a:defRPr sz="1100" baseline="0">
                <a:solidFill>
                  <a:srgbClr val="FFFFFF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509004316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4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4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4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4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24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24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28000">
                <a:schemeClr val="accent1"/>
              </a:gs>
              <a:gs pos="100000">
                <a:schemeClr val="accent2"/>
              </a:gs>
            </a:gsLst>
            <a:lin ang="1494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6" name="Freeform 53"/>
          <p:cNvSpPr>
            <a:spLocks noEditPoints="1"/>
          </p:cNvSpPr>
          <p:nvPr userDrawn="1"/>
        </p:nvSpPr>
        <p:spPr bwMode="auto">
          <a:xfrm>
            <a:off x="3814865" y="1743823"/>
            <a:ext cx="1514271" cy="1510163"/>
          </a:xfrm>
          <a:prstGeom prst="ellipse">
            <a:avLst/>
          </a:prstGeom>
          <a:noFill/>
          <a:ln w="19050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768692"/>
              </a:solidFill>
              <a:ea typeface="ＭＳ Ｐゴシック" charset="0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364236" y="4643633"/>
            <a:ext cx="415529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Texture_Vertical2_White.eps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500" t="32435"/>
          <a:stretch/>
        </p:blipFill>
        <p:spPr>
          <a:xfrm>
            <a:off x="-1" y="0"/>
            <a:ext cx="4092091" cy="6858000"/>
          </a:xfrm>
          <a:prstGeom prst="rect">
            <a:avLst/>
          </a:prstGeom>
        </p:spPr>
      </p:pic>
      <p:sp>
        <p:nvSpPr>
          <p:cNvPr id="12" name="Picture Placeholder 11"/>
          <p:cNvSpPr>
            <a:spLocks noGrp="1" noChangeAspect="1"/>
          </p:cNvSpPr>
          <p:nvPr>
            <p:ph type="pic" sz="quarter" idx="10"/>
          </p:nvPr>
        </p:nvSpPr>
        <p:spPr>
          <a:xfrm>
            <a:off x="3932174" y="1859078"/>
            <a:ext cx="1279652" cy="1279652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2848486" y="3422983"/>
            <a:ext cx="3447029" cy="489676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This is a heading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2848486" y="3983061"/>
            <a:ext cx="3447029" cy="308243"/>
          </a:xfrm>
        </p:spPr>
        <p:txBody>
          <a:bodyPr>
            <a:noAutofit/>
          </a:bodyPr>
          <a:lstStyle>
            <a:lvl1pPr marL="0" indent="0" algn="ctr"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- Name -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2721223" y="4891089"/>
            <a:ext cx="3738562" cy="1072562"/>
          </a:xfrm>
        </p:spPr>
        <p:txBody>
          <a:bodyPr>
            <a:noAutofit/>
          </a:bodyPr>
          <a:lstStyle>
            <a:lvl1pPr marL="0" indent="0" algn="ctr">
              <a:lnSpc>
                <a:spcPct val="130000"/>
              </a:lnSpc>
              <a:buNone/>
              <a:defRPr sz="14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Cras</a:t>
            </a:r>
            <a:r>
              <a:rPr lang="en-US" dirty="0"/>
              <a:t> a magna </a:t>
            </a:r>
            <a:r>
              <a:rPr lang="en-US" dirty="0" err="1"/>
              <a:t>eleifend</a:t>
            </a:r>
            <a:r>
              <a:rPr lang="en-US" dirty="0"/>
              <a:t>,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vitae, </a:t>
            </a:r>
            <a:r>
              <a:rPr lang="en-US" dirty="0" err="1"/>
              <a:t>apibus</a:t>
            </a:r>
            <a:r>
              <a:rPr lang="en-US" dirty="0"/>
              <a:t> lacus.</a:t>
            </a:r>
          </a:p>
        </p:txBody>
      </p:sp>
    </p:spTree>
    <p:extLst>
      <p:ext uri="{BB962C8B-B14F-4D97-AF65-F5344CB8AC3E}">
        <p14:creationId xmlns:p14="http://schemas.microsoft.com/office/powerpoint/2010/main" val="1667205570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6" name="Picture 5" descr="Texture_Vertical2_White.eps"/>
          <p:cNvPicPr>
            <a:picLocks noChangeAspect="1"/>
          </p:cNvPicPr>
          <p:nvPr userDrawn="1"/>
        </p:nvPicPr>
        <p:blipFill rotWithShape="1">
          <a:blip r:embed="rId2" cstate="print">
            <a:alphaModFix amt="8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500" t="32435"/>
          <a:stretch/>
        </p:blipFill>
        <p:spPr>
          <a:xfrm flipH="1">
            <a:off x="4809382" y="0"/>
            <a:ext cx="4334618" cy="6858000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65174" y="1514626"/>
            <a:ext cx="6949152" cy="3431418"/>
          </a:xfrm>
        </p:spPr>
        <p:txBody>
          <a:bodyPr>
            <a:normAutofit/>
          </a:bodyPr>
          <a:lstStyle>
            <a:lvl1pPr marL="0" indent="0">
              <a:buNone/>
              <a:defRPr sz="56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“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Cras</a:t>
            </a:r>
            <a:r>
              <a:rPr lang="en-US" dirty="0"/>
              <a:t> a magna </a:t>
            </a:r>
            <a:r>
              <a:rPr lang="en-US" dirty="0" err="1"/>
              <a:t>tincidunt</a:t>
            </a:r>
            <a:r>
              <a:rPr lang="en-US" dirty="0"/>
              <a:t>.”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081286" y="4961813"/>
            <a:ext cx="2949409" cy="473322"/>
          </a:xfrm>
        </p:spPr>
        <p:txBody>
          <a:bodyPr>
            <a:normAutofit/>
          </a:bodyPr>
          <a:lstStyle>
            <a:lvl1pPr marL="0" indent="0">
              <a:buNone/>
              <a:defRPr sz="1600" i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~ Name</a:t>
            </a:r>
          </a:p>
        </p:txBody>
      </p:sp>
    </p:spTree>
    <p:extLst>
      <p:ext uri="{BB962C8B-B14F-4D97-AF65-F5344CB8AC3E}">
        <p14:creationId xmlns:p14="http://schemas.microsoft.com/office/powerpoint/2010/main" val="3877752055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iStock_75343257_XLARGE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4" name="Rounded Rectangle 3"/>
          <p:cNvSpPr/>
          <p:nvPr userDrawn="1"/>
        </p:nvSpPr>
        <p:spPr>
          <a:xfrm>
            <a:off x="5917202" y="3745684"/>
            <a:ext cx="2819090" cy="1804655"/>
          </a:xfrm>
          <a:prstGeom prst="roundRect">
            <a:avLst>
              <a:gd name="adj" fmla="val 3391"/>
            </a:avLst>
          </a:prstGeom>
          <a:solidFill>
            <a:schemeClr val="accent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7" name="Picture 6" descr="Texture_Horizontal1_White.eps"/>
          <p:cNvPicPr>
            <a:picLocks noChangeAspect="1"/>
          </p:cNvPicPr>
          <p:nvPr userDrawn="1"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173" t="-4452" r="13603" b="35320"/>
          <a:stretch/>
        </p:blipFill>
        <p:spPr>
          <a:xfrm>
            <a:off x="0" y="3715608"/>
            <a:ext cx="9144000" cy="3142394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074569" y="4138332"/>
            <a:ext cx="2513013" cy="37298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This is a heading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6052344" y="4511311"/>
            <a:ext cx="2557462" cy="710447"/>
          </a:xfrm>
        </p:spPr>
        <p:txBody>
          <a:bodyPr anchor="t">
            <a:noAutofit/>
          </a:bodyPr>
          <a:lstStyle>
            <a:lvl1pPr marL="0" indent="0" algn="ctr">
              <a:lnSpc>
                <a:spcPct val="13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>
                <a:solidFill>
                  <a:srgbClr val="FFFFFF"/>
                </a:solidFill>
              </a:defRPr>
            </a:lvl2pPr>
            <a:lvl3pPr marL="914400" indent="0">
              <a:buNone/>
              <a:defRPr sz="1100">
                <a:solidFill>
                  <a:srgbClr val="FFFFFF"/>
                </a:solidFill>
              </a:defRPr>
            </a:lvl3pPr>
            <a:lvl4pPr marL="1371600" indent="0">
              <a:buNone/>
              <a:defRPr sz="1050">
                <a:solidFill>
                  <a:srgbClr val="FFFFFF"/>
                </a:solidFill>
              </a:defRPr>
            </a:lvl4pPr>
            <a:lvl5pPr marL="1828800" indent="0">
              <a:buNone/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58947727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iStock-163752676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ounded Rectangle 3"/>
          <p:cNvSpPr/>
          <p:nvPr userDrawn="1"/>
        </p:nvSpPr>
        <p:spPr>
          <a:xfrm>
            <a:off x="-106578" y="3658785"/>
            <a:ext cx="4493744" cy="2175732"/>
          </a:xfrm>
          <a:prstGeom prst="roundRect">
            <a:avLst>
              <a:gd name="adj" fmla="val 2127"/>
            </a:avLst>
          </a:prstGeom>
          <a:gradFill flip="none" rotWithShape="1">
            <a:gsLst>
              <a:gs pos="0">
                <a:schemeClr val="accent1">
                  <a:satMod val="103000"/>
                  <a:lumMod val="102000"/>
                  <a:tint val="94000"/>
                  <a:alpha val="81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  <a:alpha val="81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  <a:alpha val="81000"/>
                </a:schemeClr>
              </a:gs>
            </a:gsLst>
            <a:lin ang="54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7" name="Picture 6" descr="Texture_Horizontal2_White.eps"/>
          <p:cNvPicPr>
            <a:picLocks noChangeAspect="1"/>
          </p:cNvPicPr>
          <p:nvPr userDrawn="1"/>
        </p:nvPicPr>
        <p:blipFill>
          <a:blip r:embed="rId3">
            <a:alphaModFix amt="4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0" y="2739592"/>
            <a:ext cx="6630876" cy="4118408"/>
          </a:xfrm>
          <a:prstGeom prst="rect">
            <a:avLst/>
          </a:prstGeom>
        </p:spPr>
      </p:pic>
      <p:sp>
        <p:nvSpPr>
          <p:cNvPr id="8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35196" y="4120576"/>
            <a:ext cx="3658900" cy="47955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This is a heading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430733" y="4608999"/>
            <a:ext cx="3698887" cy="710447"/>
          </a:xfrm>
        </p:spPr>
        <p:txBody>
          <a:bodyPr anchor="t">
            <a:noAutofit/>
          </a:bodyPr>
          <a:lstStyle>
            <a:lvl1pPr marL="0" indent="0" algn="l">
              <a:lnSpc>
                <a:spcPct val="130000"/>
              </a:lnSpc>
              <a:buNone/>
              <a:defRPr sz="150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>
                <a:solidFill>
                  <a:srgbClr val="FFFFFF"/>
                </a:solidFill>
              </a:defRPr>
            </a:lvl2pPr>
            <a:lvl3pPr marL="914400" indent="0">
              <a:buNone/>
              <a:defRPr sz="1100">
                <a:solidFill>
                  <a:srgbClr val="FFFFFF"/>
                </a:solidFill>
              </a:defRPr>
            </a:lvl3pPr>
            <a:lvl4pPr marL="1371600" indent="0">
              <a:buNone/>
              <a:defRPr sz="1050">
                <a:solidFill>
                  <a:srgbClr val="FFFFFF"/>
                </a:solidFill>
              </a:defRPr>
            </a:lvl4pPr>
            <a:lvl5pPr marL="1828800" indent="0">
              <a:buNone/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elitdol</a:t>
            </a:r>
            <a:r>
              <a:rPr lang="en-US" dirty="0"/>
              <a:t>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dol</a:t>
            </a:r>
            <a:r>
              <a:rPr lang="en-US" dirty="0"/>
              <a:t>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35469683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3" descr="iStock-546426460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-2" y="0"/>
            <a:ext cx="4541334" cy="6858000"/>
          </a:xfrm>
          <a:prstGeom prst="rect">
            <a:avLst/>
          </a:prstGeom>
          <a:gradFill flip="none" rotWithShape="1">
            <a:gsLst>
              <a:gs pos="27000">
                <a:schemeClr val="accent6">
                  <a:lumMod val="60000"/>
                  <a:lumOff val="4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Picture 4" descr="Texture_Horizontal2_White.eps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2" y="3044754"/>
            <a:ext cx="6051900" cy="3813243"/>
          </a:xfrm>
          <a:prstGeom prst="rect">
            <a:avLst/>
          </a:prstGeom>
        </p:spPr>
      </p:pic>
      <p:sp>
        <p:nvSpPr>
          <p:cNvPr id="8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595052" y="2939464"/>
            <a:ext cx="3117166" cy="47955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This is a heading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90590" y="3427887"/>
            <a:ext cx="3112746" cy="1145593"/>
          </a:xfrm>
        </p:spPr>
        <p:txBody>
          <a:bodyPr anchor="t">
            <a:noAutofit/>
          </a:bodyPr>
          <a:lstStyle>
            <a:lvl1pPr marL="0" indent="0" algn="l">
              <a:lnSpc>
                <a:spcPct val="130000"/>
              </a:lnSpc>
              <a:buNone/>
              <a:defRPr sz="1500" baseline="0">
                <a:solidFill>
                  <a:schemeClr val="tx2"/>
                </a:solidFill>
              </a:defRPr>
            </a:lvl1pPr>
            <a:lvl2pPr marL="457200" indent="0">
              <a:buNone/>
              <a:defRPr sz="1200">
                <a:solidFill>
                  <a:srgbClr val="FFFFFF"/>
                </a:solidFill>
              </a:defRPr>
            </a:lvl2pPr>
            <a:lvl3pPr marL="914400" indent="0">
              <a:buNone/>
              <a:defRPr sz="1100">
                <a:solidFill>
                  <a:srgbClr val="FFFFFF"/>
                </a:solidFill>
              </a:defRPr>
            </a:lvl3pPr>
            <a:lvl4pPr marL="1371600" indent="0">
              <a:buNone/>
              <a:defRPr sz="1050">
                <a:solidFill>
                  <a:srgbClr val="FFFFFF"/>
                </a:solidFill>
              </a:defRPr>
            </a:lvl4pPr>
            <a:lvl5pPr marL="1828800" indent="0">
              <a:buNone/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elitdol</a:t>
            </a:r>
            <a:r>
              <a:rPr lang="en-US" dirty="0"/>
              <a:t>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dol</a:t>
            </a:r>
            <a:r>
              <a:rPr lang="en-US" dirty="0"/>
              <a:t>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46062145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Op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1" descr="585834365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 descr="Texture_Horizontal2_White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140610" y="2739592"/>
            <a:ext cx="8003389" cy="4118408"/>
          </a:xfrm>
          <a:prstGeom prst="rect">
            <a:avLst/>
          </a:prstGeom>
        </p:spPr>
      </p:pic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404960" y="2122454"/>
            <a:ext cx="3117166" cy="47955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This is a heading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4400498" y="2610877"/>
            <a:ext cx="3112746" cy="1225518"/>
          </a:xfrm>
        </p:spPr>
        <p:txBody>
          <a:bodyPr anchor="t">
            <a:noAutofit/>
          </a:bodyPr>
          <a:lstStyle>
            <a:lvl1pPr marL="0" indent="0" algn="l">
              <a:lnSpc>
                <a:spcPct val="130000"/>
              </a:lnSpc>
              <a:buNone/>
              <a:defRPr sz="1500" baseline="0">
                <a:solidFill>
                  <a:schemeClr val="tx2"/>
                </a:solidFill>
              </a:defRPr>
            </a:lvl1pPr>
            <a:lvl2pPr marL="457200" indent="0">
              <a:buNone/>
              <a:defRPr sz="1200">
                <a:solidFill>
                  <a:srgbClr val="FFFFFF"/>
                </a:solidFill>
              </a:defRPr>
            </a:lvl2pPr>
            <a:lvl3pPr marL="914400" indent="0">
              <a:buNone/>
              <a:defRPr sz="1100">
                <a:solidFill>
                  <a:srgbClr val="FFFFFF"/>
                </a:solidFill>
              </a:defRPr>
            </a:lvl3pPr>
            <a:lvl4pPr marL="1371600" indent="0">
              <a:buNone/>
              <a:defRPr sz="1050">
                <a:solidFill>
                  <a:srgbClr val="FFFFFF"/>
                </a:solidFill>
              </a:defRPr>
            </a:lvl4pPr>
            <a:lvl5pPr marL="1828800" indent="0">
              <a:buNone/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elitdol</a:t>
            </a:r>
            <a:r>
              <a:rPr lang="en-US" dirty="0"/>
              <a:t>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dol</a:t>
            </a:r>
            <a:r>
              <a:rPr lang="en-US" dirty="0"/>
              <a:t>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24643846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Placehol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1069777" y="2143920"/>
            <a:ext cx="1585913" cy="280908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055042-1C84-4FD1-8CDE-B59F80692752}"/>
              </a:ext>
            </a:extLst>
          </p:cNvPr>
          <p:cNvSpPr txBox="1"/>
          <p:nvPr userDrawn="1"/>
        </p:nvSpPr>
        <p:spPr>
          <a:xfrm>
            <a:off x="5181600" y="6400800"/>
            <a:ext cx="37338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470252"/>
      </p:ext>
    </p:extLst>
  </p:cSld>
  <p:clrMapOvr>
    <a:masterClrMapping/>
  </p:clrMapOvr>
  <p:transition spd="slow" advClick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Placehol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37211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8130C2-0237-432B-AA67-77A9A13E828B}"/>
              </a:ext>
            </a:extLst>
          </p:cNvPr>
          <p:cNvSpPr txBox="1"/>
          <p:nvPr userDrawn="1"/>
        </p:nvSpPr>
        <p:spPr>
          <a:xfrm>
            <a:off x="5181600" y="6400800"/>
            <a:ext cx="37338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195558"/>
      </p:ext>
    </p:extLst>
  </p:cSld>
  <p:clrMapOvr>
    <a:masterClrMapping/>
  </p:clrMapOvr>
  <p:transition spd="slow"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6761635" cy="2863498"/>
          </a:xfrm>
          <a:prstGeom prst="rect">
            <a:avLst/>
          </a:prstGeom>
        </p:spPr>
      </p:pic>
      <p:pic>
        <p:nvPicPr>
          <p:cNvPr id="8" name="Picture 7" descr="guidewell-logo_RGB_Color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0823" y="6074124"/>
            <a:ext cx="2761916" cy="338157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883814" y="2406520"/>
            <a:ext cx="415528" cy="0"/>
          </a:xfrm>
          <a:prstGeom prst="line">
            <a:avLst/>
          </a:prstGeom>
          <a:ln w="28575">
            <a:solidFill>
              <a:srgbClr val="72CC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773024" y="1246072"/>
            <a:ext cx="7872069" cy="60769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000" cap="all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772778" y="1869815"/>
            <a:ext cx="4961694" cy="394170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None/>
              <a:defRPr sz="24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accent2"/>
                </a:solidFill>
              </a:defRPr>
            </a:lvl2pPr>
            <a:lvl3pPr marL="914400" indent="0">
              <a:buNone/>
              <a:defRPr sz="1800">
                <a:solidFill>
                  <a:schemeClr val="accent2"/>
                </a:solidFill>
              </a:defRPr>
            </a:lvl3pPr>
            <a:lvl4pPr marL="1371600" indent="0">
              <a:buNone/>
              <a:defRPr sz="1800">
                <a:solidFill>
                  <a:schemeClr val="accent2"/>
                </a:solidFill>
              </a:defRPr>
            </a:lvl4pPr>
            <a:lvl5pPr marL="1828800" indent="0">
              <a:buNone/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Presentation Subtitle</a:t>
            </a:r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804777" y="2665974"/>
            <a:ext cx="3123380" cy="29219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Department Name</a:t>
            </a:r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804777" y="3005174"/>
            <a:ext cx="3123380" cy="29219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Month, Day, Year</a:t>
            </a:r>
          </a:p>
        </p:txBody>
      </p:sp>
    </p:spTree>
    <p:extLst>
      <p:ext uri="{BB962C8B-B14F-4D97-AF65-F5344CB8AC3E}">
        <p14:creationId xmlns:p14="http://schemas.microsoft.com/office/powerpoint/2010/main" val="799004644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Placehol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6"/>
          <p:cNvSpPr>
            <a:spLocks noGrp="1" noChangeAspect="1"/>
          </p:cNvSpPr>
          <p:nvPr>
            <p:ph type="pic" sz="quarter" idx="10"/>
          </p:nvPr>
        </p:nvSpPr>
        <p:spPr>
          <a:xfrm>
            <a:off x="1092352" y="1723577"/>
            <a:ext cx="2237986" cy="2238010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rgbClr val="76869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Picture Placeholder 16"/>
          <p:cNvSpPr>
            <a:spLocks noGrp="1" noChangeAspect="1"/>
          </p:cNvSpPr>
          <p:nvPr>
            <p:ph type="pic" sz="quarter" idx="11"/>
          </p:nvPr>
        </p:nvSpPr>
        <p:spPr>
          <a:xfrm>
            <a:off x="3561243" y="1723577"/>
            <a:ext cx="2237986" cy="2238010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rgbClr val="76869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Picture Placeholder 16"/>
          <p:cNvSpPr>
            <a:spLocks noGrp="1" noChangeAspect="1"/>
          </p:cNvSpPr>
          <p:nvPr>
            <p:ph type="pic" sz="quarter" idx="12"/>
          </p:nvPr>
        </p:nvSpPr>
        <p:spPr>
          <a:xfrm>
            <a:off x="6012372" y="1723577"/>
            <a:ext cx="2237986" cy="2238010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rgbClr val="76869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1BA4B7-1C3F-4933-9641-25BA97B2F78B}"/>
              </a:ext>
            </a:extLst>
          </p:cNvPr>
          <p:cNvSpPr txBox="1"/>
          <p:nvPr userDrawn="1"/>
        </p:nvSpPr>
        <p:spPr>
          <a:xfrm>
            <a:off x="5181600" y="6400800"/>
            <a:ext cx="37338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616448"/>
      </p:ext>
    </p:extLst>
  </p:cSld>
  <p:clrMapOvr>
    <a:masterClrMapping/>
  </p:clrMapOvr>
  <p:transition spd="slow" advClick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Placehol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356496" y="2135188"/>
            <a:ext cx="3394472" cy="30297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BEF6E8-DACF-4EEA-A669-6A5C0369D418}"/>
              </a:ext>
            </a:extLst>
          </p:cNvPr>
          <p:cNvSpPr txBox="1"/>
          <p:nvPr userDrawn="1"/>
        </p:nvSpPr>
        <p:spPr>
          <a:xfrm>
            <a:off x="5181600" y="6400800"/>
            <a:ext cx="37338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89542"/>
      </p:ext>
    </p:extLst>
  </p:cSld>
  <p:clrMapOvr>
    <a:masterClrMapping/>
  </p:clrMapOvr>
  <p:transition spd="slow" advClick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Placehold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809029" y="2138363"/>
            <a:ext cx="2941439" cy="23479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962C93-5298-425B-BFD5-58CCCF8D9392}"/>
              </a:ext>
            </a:extLst>
          </p:cNvPr>
          <p:cNvSpPr txBox="1"/>
          <p:nvPr userDrawn="1"/>
        </p:nvSpPr>
        <p:spPr>
          <a:xfrm>
            <a:off x="5181600" y="6400800"/>
            <a:ext cx="37338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135709"/>
      </p:ext>
    </p:extLst>
  </p:cSld>
  <p:clrMapOvr>
    <a:masterClrMapping/>
  </p:clrMapOvr>
  <p:transition spd="slow" advClick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Placeholder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20926437"/>
      </p:ext>
    </p:extLst>
  </p:cSld>
  <p:clrMapOvr>
    <a:masterClrMapping/>
  </p:clrMapOvr>
  <p:transition spd="slow" advClick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Placeholder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3771900" y="2886931"/>
            <a:ext cx="1585913" cy="1615415"/>
          </a:xfrm>
          <a:prstGeom prst="ellipse">
            <a:avLst/>
          </a:prstGeom>
          <a:ln w="38100">
            <a:solidFill>
              <a:schemeClr val="tx2">
                <a:lumMod val="75000"/>
                <a:lumOff val="25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3EBCCD-D892-4F34-9E5F-E1EB4ABBB868}"/>
              </a:ext>
            </a:extLst>
          </p:cNvPr>
          <p:cNvSpPr txBox="1"/>
          <p:nvPr userDrawn="1"/>
        </p:nvSpPr>
        <p:spPr>
          <a:xfrm>
            <a:off x="5181600" y="6400800"/>
            <a:ext cx="37338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053941"/>
      </p:ext>
    </p:extLst>
  </p:cSld>
  <p:clrMapOvr>
    <a:masterClrMapping/>
  </p:clrMapOvr>
  <p:transition spd="slow" advClick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Placeholder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376757" y="2175276"/>
            <a:ext cx="1003698" cy="963444"/>
          </a:xfrm>
          <a:prstGeom prst="ellipse">
            <a:avLst/>
          </a:prstGeo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522059" y="2687549"/>
            <a:ext cx="1903914" cy="1251057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B3CBD7-7886-4FAB-A759-D64C39BAC583}"/>
              </a:ext>
            </a:extLst>
          </p:cNvPr>
          <p:cNvSpPr txBox="1"/>
          <p:nvPr userDrawn="1"/>
        </p:nvSpPr>
        <p:spPr>
          <a:xfrm>
            <a:off x="5181600" y="6400800"/>
            <a:ext cx="37338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02215"/>
      </p:ext>
    </p:extLst>
  </p:cSld>
  <p:clrMapOvr>
    <a:masterClrMapping/>
  </p:clrMapOvr>
  <p:transition spd="slow" advClick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Placeholder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734802" y="3701808"/>
            <a:ext cx="1903914" cy="1251057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85156A-744C-4A30-94FE-96501D928BA3}"/>
              </a:ext>
            </a:extLst>
          </p:cNvPr>
          <p:cNvSpPr txBox="1"/>
          <p:nvPr userDrawn="1"/>
        </p:nvSpPr>
        <p:spPr>
          <a:xfrm>
            <a:off x="5181600" y="6400800"/>
            <a:ext cx="37338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730528"/>
      </p:ext>
    </p:extLst>
  </p:cSld>
  <p:clrMapOvr>
    <a:masterClrMapping/>
  </p:clrMapOvr>
  <p:transition spd="slow" advClick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Placeholder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585095" y="2563528"/>
            <a:ext cx="1836501" cy="1251057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15670" y="2563528"/>
            <a:ext cx="1836501" cy="1251057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622727" y="2563528"/>
            <a:ext cx="1836501" cy="1251057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D0A717-F218-46B4-9490-5406845A437C}"/>
              </a:ext>
            </a:extLst>
          </p:cNvPr>
          <p:cNvSpPr txBox="1"/>
          <p:nvPr userDrawn="1"/>
        </p:nvSpPr>
        <p:spPr>
          <a:xfrm>
            <a:off x="5181600" y="6400800"/>
            <a:ext cx="37338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340742"/>
      </p:ext>
    </p:extLst>
  </p:cSld>
  <p:clrMapOvr>
    <a:masterClrMapping/>
  </p:clrMapOvr>
  <p:transition spd="slow" advClick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s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852488" y="2505075"/>
            <a:ext cx="2122487" cy="12874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3891183" y="2888369"/>
            <a:ext cx="1996857" cy="125884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820534" y="2391058"/>
            <a:ext cx="959136" cy="17117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E0CD8E-868F-45EB-A322-5EC644845456}"/>
              </a:ext>
            </a:extLst>
          </p:cNvPr>
          <p:cNvSpPr txBox="1"/>
          <p:nvPr userDrawn="1"/>
        </p:nvSpPr>
        <p:spPr>
          <a:xfrm>
            <a:off x="5181600" y="6400800"/>
            <a:ext cx="37338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228654"/>
      </p:ext>
    </p:extLst>
  </p:cSld>
  <p:clrMapOvr>
    <a:masterClrMapping/>
  </p:clrMapOvr>
  <p:transition spd="slow" advClick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4676636"/>
      </p:ext>
    </p:extLst>
  </p:cSld>
  <p:clrMapOvr>
    <a:masterClrMapping/>
  </p:clrMapOvr>
  <p:transition spd="slow"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6" descr="Texture_Horizontal1_Teal.eps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60" t="-240" r="2569" b="45506"/>
          <a:stretch/>
        </p:blipFill>
        <p:spPr>
          <a:xfrm>
            <a:off x="0" y="5064369"/>
            <a:ext cx="9144000" cy="1793631"/>
          </a:xfrm>
          <a:prstGeom prst="rect">
            <a:avLst/>
          </a:prstGeom>
        </p:spPr>
      </p:pic>
      <p:pic>
        <p:nvPicPr>
          <p:cNvPr id="9" name="Picture 8" descr="guidewell-logo_RGB_Color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0823" y="6074124"/>
            <a:ext cx="2761916" cy="338157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883814" y="2398632"/>
            <a:ext cx="415528" cy="0"/>
          </a:xfrm>
          <a:prstGeom prst="line">
            <a:avLst/>
          </a:prstGeom>
          <a:ln w="28575">
            <a:solidFill>
              <a:srgbClr val="72CC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773024" y="1246072"/>
            <a:ext cx="7872069" cy="60769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000" cap="all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772778" y="1861927"/>
            <a:ext cx="4961694" cy="394170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None/>
              <a:defRPr sz="24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accent2"/>
                </a:solidFill>
              </a:defRPr>
            </a:lvl2pPr>
            <a:lvl3pPr marL="914400" indent="0">
              <a:buNone/>
              <a:defRPr sz="1800">
                <a:solidFill>
                  <a:schemeClr val="accent2"/>
                </a:solidFill>
              </a:defRPr>
            </a:lvl3pPr>
            <a:lvl4pPr marL="1371600" indent="0">
              <a:buNone/>
              <a:defRPr sz="1800">
                <a:solidFill>
                  <a:schemeClr val="accent2"/>
                </a:solidFill>
              </a:defRPr>
            </a:lvl4pPr>
            <a:lvl5pPr marL="1828800" indent="0">
              <a:buNone/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Presentation Subtitle</a:t>
            </a:r>
          </a:p>
        </p:txBody>
      </p:sp>
      <p:sp>
        <p:nvSpPr>
          <p:cNvPr id="13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804777" y="2658086"/>
            <a:ext cx="3123380" cy="29219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Department Name</a:t>
            </a:r>
          </a:p>
        </p:txBody>
      </p:sp>
      <p:sp>
        <p:nvSpPr>
          <p:cNvPr id="14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804777" y="2997286"/>
            <a:ext cx="3123380" cy="29219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Month, Day, Year</a:t>
            </a:r>
          </a:p>
        </p:txBody>
      </p:sp>
    </p:spTree>
    <p:extLst>
      <p:ext uri="{BB962C8B-B14F-4D97-AF65-F5344CB8AC3E}">
        <p14:creationId xmlns:p14="http://schemas.microsoft.com/office/powerpoint/2010/main" val="2775052842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602"/>
            <a:ext cx="8229600" cy="51149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1644" y="6619028"/>
            <a:ext cx="323756" cy="1365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5D7E0B00-4FDE-D040-8275-1F4B80113D68}" type="slidenum">
              <a:rPr lang="en-US">
                <a:solidFill>
                  <a:srgbClr val="0091CC"/>
                </a:solidFill>
                <a:latin typeface="PT Sans" charset="0"/>
                <a:ea typeface="ＭＳ Ｐゴシック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91CC"/>
              </a:solidFill>
              <a:latin typeface="PT Sans" charset="0"/>
              <a:ea typeface="ＭＳ Ｐゴシック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E31329-B2BA-49E9-B518-69F443745241}"/>
              </a:ext>
            </a:extLst>
          </p:cNvPr>
          <p:cNvSpPr txBox="1"/>
          <p:nvPr userDrawn="1"/>
        </p:nvSpPr>
        <p:spPr>
          <a:xfrm>
            <a:off x="5181600" y="6400800"/>
            <a:ext cx="37338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1530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858000" y="6333804"/>
            <a:ext cx="21336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4B853A3-A7AE-415C-91F0-499C46E8BC3F}" type="slidenum">
              <a:rPr lang="en-US">
                <a:solidFill>
                  <a:prstClr val="black">
                    <a:tint val="75000"/>
                  </a:prstClr>
                </a:solidFill>
                <a:latin typeface="PT Sans" charset="0"/>
                <a:ea typeface="ＭＳ Ｐゴシック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PT Sans" charset="0"/>
              <a:ea typeface="ＭＳ Ｐゴシック" charset="0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9144000" cy="5867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34959"/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177800"/>
            <a:ext cx="6629400" cy="711200"/>
          </a:xfrm>
          <a:prstGeom prst="rect">
            <a:avLst/>
          </a:prstGeom>
        </p:spPr>
        <p:txBody>
          <a:bodyPr anchor="ctr"/>
          <a:lstStyle>
            <a:lvl1pPr algn="l">
              <a:defRPr sz="2800" b="1">
                <a:solidFill>
                  <a:srgbClr val="0070C0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153605"/>
            <a:ext cx="3059910" cy="5723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52A974-F7F1-425F-B39E-726227258ACD}"/>
              </a:ext>
            </a:extLst>
          </p:cNvPr>
          <p:cNvSpPr txBox="1"/>
          <p:nvPr userDrawn="1"/>
        </p:nvSpPr>
        <p:spPr>
          <a:xfrm>
            <a:off x="5181600" y="6400800"/>
            <a:ext cx="37338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824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  <a:gs pos="50000">
                <a:schemeClr val="accent1"/>
              </a:gs>
            </a:gsLst>
            <a:lin ang="36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Picture 3" descr="Texture_Horizontal2_White.eps"/>
          <p:cNvPicPr>
            <a:picLocks noChangeAspect="1"/>
          </p:cNvPicPr>
          <p:nvPr userDrawn="1"/>
        </p:nvPicPr>
        <p:blipFill>
          <a:blip r:embed="rId2">
            <a:alphaModFix amt="7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402026" cy="3131705"/>
          </a:xfrm>
          <a:prstGeom prst="rect">
            <a:avLst/>
          </a:prstGeom>
        </p:spPr>
      </p:pic>
      <p:pic>
        <p:nvPicPr>
          <p:cNvPr id="10" name="Picture 9" descr="guidewell-logo_RGB_Color.png"/>
          <p:cNvPicPr>
            <a:picLocks noChangeAspect="1"/>
          </p:cNvPicPr>
          <p:nvPr userDrawn="1"/>
        </p:nvPicPr>
        <p:blipFill>
          <a:blip r:embed="rId3" cstate="print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0823" y="6074124"/>
            <a:ext cx="2761916" cy="338157"/>
          </a:xfrm>
          <a:prstGeom prst="rect">
            <a:avLst/>
          </a:prstGeom>
        </p:spPr>
      </p:pic>
      <p:cxnSp>
        <p:nvCxnSpPr>
          <p:cNvPr id="16" name="Straight Connector 15"/>
          <p:cNvCxnSpPr/>
          <p:nvPr userDrawn="1"/>
        </p:nvCxnSpPr>
        <p:spPr>
          <a:xfrm>
            <a:off x="883814" y="2382856"/>
            <a:ext cx="415528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773024" y="1246072"/>
            <a:ext cx="7872069" cy="60769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000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772778" y="1861927"/>
            <a:ext cx="4961694" cy="394170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accent2"/>
                </a:solidFill>
              </a:defRPr>
            </a:lvl2pPr>
            <a:lvl3pPr marL="914400" indent="0">
              <a:buNone/>
              <a:defRPr sz="1800">
                <a:solidFill>
                  <a:schemeClr val="accent2"/>
                </a:solidFill>
              </a:defRPr>
            </a:lvl3pPr>
            <a:lvl4pPr marL="1371600" indent="0">
              <a:buNone/>
              <a:defRPr sz="1800">
                <a:solidFill>
                  <a:schemeClr val="accent2"/>
                </a:solidFill>
              </a:defRPr>
            </a:lvl4pPr>
            <a:lvl5pPr marL="1828800" indent="0">
              <a:buNone/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Presentation Subtitle</a:t>
            </a:r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804777" y="2658086"/>
            <a:ext cx="3123380" cy="29219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Department Name</a:t>
            </a:r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804777" y="2997286"/>
            <a:ext cx="3123380" cy="29219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Month, Day, Year</a:t>
            </a:r>
          </a:p>
        </p:txBody>
      </p:sp>
    </p:spTree>
    <p:extLst>
      <p:ext uri="{BB962C8B-B14F-4D97-AF65-F5344CB8AC3E}">
        <p14:creationId xmlns:p14="http://schemas.microsoft.com/office/powerpoint/2010/main" val="3981488660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3" descr="585834365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 descr="Texture_Horizontal2_White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 flipV="1">
            <a:off x="0" y="0"/>
            <a:ext cx="8029840" cy="4118408"/>
          </a:xfrm>
          <a:prstGeom prst="rect">
            <a:avLst/>
          </a:prstGeom>
        </p:spPr>
      </p:pic>
      <p:pic>
        <p:nvPicPr>
          <p:cNvPr id="10" name="Picture 9" descr="guidewell-logo_RGB_Color.png"/>
          <p:cNvPicPr>
            <a:picLocks noChangeAspect="1"/>
          </p:cNvPicPr>
          <p:nvPr userDrawn="1"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1407" y="6104805"/>
            <a:ext cx="2511331" cy="307476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3991630" y="3116464"/>
            <a:ext cx="262272" cy="0"/>
          </a:xfrm>
          <a:prstGeom prst="line">
            <a:avLst/>
          </a:prstGeom>
          <a:ln w="28575">
            <a:solidFill>
              <a:srgbClr val="72CC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880840" y="2176892"/>
            <a:ext cx="4858907" cy="47360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cap="all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3880594" y="2658644"/>
            <a:ext cx="3131712" cy="29950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None/>
              <a:defRPr sz="16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accent2"/>
                </a:solidFill>
              </a:defRPr>
            </a:lvl2pPr>
            <a:lvl3pPr marL="914400" indent="0">
              <a:buNone/>
              <a:defRPr sz="1800">
                <a:solidFill>
                  <a:schemeClr val="accent2"/>
                </a:solidFill>
              </a:defRPr>
            </a:lvl3pPr>
            <a:lvl4pPr marL="1371600" indent="0">
              <a:buNone/>
              <a:defRPr sz="1800">
                <a:solidFill>
                  <a:schemeClr val="accent2"/>
                </a:solidFill>
              </a:defRPr>
            </a:lvl4pPr>
            <a:lvl5pPr marL="1828800" indent="0">
              <a:buNone/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Presentation Subtitle</a:t>
            </a:r>
          </a:p>
        </p:txBody>
      </p:sp>
      <p:sp>
        <p:nvSpPr>
          <p:cNvPr id="14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3912593" y="3249704"/>
            <a:ext cx="2239937" cy="22907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5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Department Name</a:t>
            </a:r>
          </a:p>
        </p:txBody>
      </p:sp>
      <p:sp>
        <p:nvSpPr>
          <p:cNvPr id="15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3912593" y="3494248"/>
            <a:ext cx="2239937" cy="21330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1050" baseline="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Month, Day, Year</a:t>
            </a:r>
          </a:p>
        </p:txBody>
      </p:sp>
    </p:spTree>
    <p:extLst>
      <p:ext uri="{BB962C8B-B14F-4D97-AF65-F5344CB8AC3E}">
        <p14:creationId xmlns:p14="http://schemas.microsoft.com/office/powerpoint/2010/main" val="3192040135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Op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2"/>
            <a:ext cx="9144000" cy="5387878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  <a:gs pos="50000">
                <a:schemeClr val="accent1"/>
              </a:gs>
            </a:gsLst>
            <a:lin ang="366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Picture 3" descr="Texture_Horizontal1_White.eps"/>
          <p:cNvPicPr>
            <a:picLocks noChangeAspect="1"/>
          </p:cNvPicPr>
          <p:nvPr userDrawn="1"/>
        </p:nvPicPr>
        <p:blipFill>
          <a:blip r:embed="rId2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47516"/>
            <a:ext cx="9144000" cy="2992158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3486454"/>
            <a:ext cx="9144000" cy="1909004"/>
          </a:xfrm>
          <a:prstGeom prst="rect">
            <a:avLst/>
          </a:prstGeom>
          <a:gradFill flip="none" rotWithShape="1">
            <a:gsLst>
              <a:gs pos="34000">
                <a:schemeClr val="accent2">
                  <a:alpha val="74000"/>
                </a:schemeClr>
              </a:gs>
              <a:gs pos="100000">
                <a:srgbClr val="FFFFFF">
                  <a:alpha val="0"/>
                </a:srgbClr>
              </a:gs>
            </a:gsLst>
            <a:lin ang="108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6" name="Picture 5" descr="guidewell-logo_RGB_Color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7926" y="6160863"/>
            <a:ext cx="2127564" cy="270829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733572" y="3762471"/>
            <a:ext cx="8171824" cy="473605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3200" cap="all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2642433" y="4244223"/>
            <a:ext cx="6262962" cy="29950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r">
              <a:buNone/>
              <a:defRPr sz="180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accent2"/>
                </a:solidFill>
              </a:defRPr>
            </a:lvl2pPr>
            <a:lvl3pPr marL="914400" indent="0">
              <a:buNone/>
              <a:defRPr sz="1800">
                <a:solidFill>
                  <a:schemeClr val="accent2"/>
                </a:solidFill>
              </a:defRPr>
            </a:lvl3pPr>
            <a:lvl4pPr marL="1371600" indent="0">
              <a:buNone/>
              <a:defRPr sz="1800">
                <a:solidFill>
                  <a:schemeClr val="accent2"/>
                </a:solidFill>
              </a:defRPr>
            </a:lvl4pPr>
            <a:lvl5pPr marL="1828800" indent="0">
              <a:buNone/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Presentation Subtitle</a:t>
            </a:r>
          </a:p>
        </p:txBody>
      </p:sp>
      <p:sp>
        <p:nvSpPr>
          <p:cNvPr id="14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6665458" y="4882618"/>
            <a:ext cx="2239937" cy="213304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r">
              <a:buNone/>
              <a:defRPr sz="1100" baseline="0">
                <a:solidFill>
                  <a:srgbClr val="FFFFFF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Month, Day, Year</a:t>
            </a:r>
          </a:p>
        </p:txBody>
      </p:sp>
      <p:sp>
        <p:nvSpPr>
          <p:cNvPr id="15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6665458" y="4653851"/>
            <a:ext cx="2239937" cy="213304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r">
              <a:buNone/>
              <a:defRPr sz="1100" baseline="0">
                <a:solidFill>
                  <a:srgbClr val="FFFFFF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1188265270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24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Option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iStock_75343257_XLARGE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430838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3518238"/>
            <a:ext cx="9144000" cy="1909004"/>
          </a:xfrm>
          <a:prstGeom prst="rect">
            <a:avLst/>
          </a:prstGeom>
          <a:gradFill flip="none" rotWithShape="1">
            <a:gsLst>
              <a:gs pos="38000">
                <a:schemeClr val="accent1">
                  <a:alpha val="77000"/>
                </a:schemeClr>
              </a:gs>
              <a:gs pos="100000">
                <a:srgbClr val="FFFFFF">
                  <a:alpha val="18000"/>
                </a:srgbClr>
              </a:gs>
            </a:gsLst>
            <a:lin ang="108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Picture 4" descr="Texture_Horizontal1_White.eps"/>
          <p:cNvPicPr>
            <a:picLocks noChangeAspect="1"/>
          </p:cNvPicPr>
          <p:nvPr userDrawn="1"/>
        </p:nvPicPr>
        <p:blipFill>
          <a:blip r:embed="rId3">
            <a:alphaModFix amt="6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63259"/>
            <a:ext cx="9144000" cy="3140579"/>
          </a:xfrm>
          <a:prstGeom prst="rect">
            <a:avLst/>
          </a:prstGeom>
        </p:spPr>
      </p:pic>
      <p:pic>
        <p:nvPicPr>
          <p:cNvPr id="9" name="Picture 8" descr="guidewell-logo_RGB_Color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7926" y="6160863"/>
            <a:ext cx="2127564" cy="270829"/>
          </a:xfrm>
          <a:prstGeom prst="rect">
            <a:avLst/>
          </a:prstGeom>
        </p:spPr>
      </p:pic>
      <p:sp>
        <p:nvSpPr>
          <p:cNvPr id="10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20600" y="3778247"/>
            <a:ext cx="8384796" cy="473605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3200" cap="all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2374245" y="4259999"/>
            <a:ext cx="6531150" cy="29950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r">
              <a:buNone/>
              <a:defRPr sz="180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accent2"/>
                </a:solidFill>
              </a:defRPr>
            </a:lvl2pPr>
            <a:lvl3pPr marL="914400" indent="0">
              <a:buNone/>
              <a:defRPr sz="1800">
                <a:solidFill>
                  <a:schemeClr val="accent2"/>
                </a:solidFill>
              </a:defRPr>
            </a:lvl3pPr>
            <a:lvl4pPr marL="1371600" indent="0">
              <a:buNone/>
              <a:defRPr sz="1800">
                <a:solidFill>
                  <a:schemeClr val="accent2"/>
                </a:solidFill>
              </a:defRPr>
            </a:lvl4pPr>
            <a:lvl5pPr marL="1828800" indent="0">
              <a:buNone/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Presentation Subtitle</a:t>
            </a:r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6665458" y="4898394"/>
            <a:ext cx="2239937" cy="213304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r">
              <a:buNone/>
              <a:defRPr sz="1100" baseline="0">
                <a:solidFill>
                  <a:srgbClr val="FFFFFF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Month, Day, Year</a:t>
            </a:r>
          </a:p>
        </p:txBody>
      </p:sp>
      <p:sp>
        <p:nvSpPr>
          <p:cNvPr id="13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6665458" y="4669627"/>
            <a:ext cx="2239937" cy="213304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r">
              <a:buNone/>
              <a:defRPr sz="1100" baseline="0">
                <a:solidFill>
                  <a:srgbClr val="FFFFFF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753441679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24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Option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5" descr="iStock_67935583_XLARGE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430838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3518238"/>
            <a:ext cx="9144000" cy="1909004"/>
          </a:xfrm>
          <a:prstGeom prst="rect">
            <a:avLst/>
          </a:prstGeom>
          <a:gradFill flip="none" rotWithShape="1">
            <a:gsLst>
              <a:gs pos="38000">
                <a:schemeClr val="accent1">
                  <a:alpha val="77000"/>
                </a:schemeClr>
              </a:gs>
              <a:gs pos="100000">
                <a:srgbClr val="FFFFFF">
                  <a:alpha val="18000"/>
                </a:srgbClr>
              </a:gs>
            </a:gsLst>
            <a:lin ang="108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Picture 4" descr="Texture_Horizontal1_White.eps"/>
          <p:cNvPicPr>
            <a:picLocks noChangeAspect="1"/>
          </p:cNvPicPr>
          <p:nvPr userDrawn="1"/>
        </p:nvPicPr>
        <p:blipFill>
          <a:blip r:embed="rId3">
            <a:alphaModFix amt="6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63259"/>
            <a:ext cx="9144000" cy="3140579"/>
          </a:xfrm>
          <a:prstGeom prst="rect">
            <a:avLst/>
          </a:prstGeom>
        </p:spPr>
      </p:pic>
      <p:pic>
        <p:nvPicPr>
          <p:cNvPr id="9" name="Picture 8" descr="guidewell-logo_RGB_Color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7926" y="6160863"/>
            <a:ext cx="2127564" cy="270829"/>
          </a:xfrm>
          <a:prstGeom prst="rect">
            <a:avLst/>
          </a:prstGeom>
        </p:spPr>
      </p:pic>
      <p:sp>
        <p:nvSpPr>
          <p:cNvPr id="10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046488" y="3778247"/>
            <a:ext cx="4858907" cy="473605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3200" cap="all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5773683" y="4259999"/>
            <a:ext cx="3131712" cy="29950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r">
              <a:buNone/>
              <a:defRPr sz="180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accent2"/>
                </a:solidFill>
              </a:defRPr>
            </a:lvl2pPr>
            <a:lvl3pPr marL="914400" indent="0">
              <a:buNone/>
              <a:defRPr sz="1800">
                <a:solidFill>
                  <a:schemeClr val="accent2"/>
                </a:solidFill>
              </a:defRPr>
            </a:lvl3pPr>
            <a:lvl4pPr marL="1371600" indent="0">
              <a:buNone/>
              <a:defRPr sz="1800">
                <a:solidFill>
                  <a:schemeClr val="accent2"/>
                </a:solidFill>
              </a:defRPr>
            </a:lvl4pPr>
            <a:lvl5pPr marL="1828800" indent="0">
              <a:buNone/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Presentation Subtitle</a:t>
            </a:r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6665458" y="4898394"/>
            <a:ext cx="2239937" cy="213304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r">
              <a:buNone/>
              <a:defRPr sz="1100" baseline="0">
                <a:solidFill>
                  <a:srgbClr val="FFFFFF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Month, Day, Year</a:t>
            </a:r>
          </a:p>
        </p:txBody>
      </p:sp>
      <p:sp>
        <p:nvSpPr>
          <p:cNvPr id="13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6665458" y="4669627"/>
            <a:ext cx="2239937" cy="213304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r">
              <a:buNone/>
              <a:defRPr sz="1100" baseline="0">
                <a:solidFill>
                  <a:srgbClr val="FFFFFF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533100708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4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4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4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4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24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Option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3" descr="iStock-510392946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0" y="0"/>
            <a:ext cx="9144000" cy="5430838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3518238"/>
            <a:ext cx="9144000" cy="1909004"/>
          </a:xfrm>
          <a:prstGeom prst="rect">
            <a:avLst/>
          </a:prstGeom>
          <a:gradFill flip="none" rotWithShape="1">
            <a:gsLst>
              <a:gs pos="38000">
                <a:schemeClr val="accent1">
                  <a:alpha val="77000"/>
                </a:schemeClr>
              </a:gs>
              <a:gs pos="100000">
                <a:srgbClr val="FFFFFF">
                  <a:alpha val="18000"/>
                </a:srgbClr>
              </a:gs>
            </a:gsLst>
            <a:lin ang="108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Picture 4" descr="Texture_Horizontal1_White.eps"/>
          <p:cNvPicPr>
            <a:picLocks noChangeAspect="1"/>
          </p:cNvPicPr>
          <p:nvPr userDrawn="1"/>
        </p:nvPicPr>
        <p:blipFill>
          <a:blip r:embed="rId3">
            <a:alphaModFix amt="6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63259"/>
            <a:ext cx="9144000" cy="3140579"/>
          </a:xfrm>
          <a:prstGeom prst="rect">
            <a:avLst/>
          </a:prstGeom>
        </p:spPr>
      </p:pic>
      <p:pic>
        <p:nvPicPr>
          <p:cNvPr id="9" name="Picture 8" descr="guidewell-logo_RGB_Color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7926" y="6160863"/>
            <a:ext cx="2127564" cy="270829"/>
          </a:xfrm>
          <a:prstGeom prst="rect">
            <a:avLst/>
          </a:prstGeom>
        </p:spPr>
      </p:pic>
      <p:sp>
        <p:nvSpPr>
          <p:cNvPr id="10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623142" y="3778247"/>
            <a:ext cx="8282254" cy="473605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3200" cap="all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2342694" y="4259999"/>
            <a:ext cx="6562701" cy="29950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r">
              <a:buNone/>
              <a:defRPr sz="180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accent2"/>
                </a:solidFill>
              </a:defRPr>
            </a:lvl2pPr>
            <a:lvl3pPr marL="914400" indent="0">
              <a:buNone/>
              <a:defRPr sz="1800">
                <a:solidFill>
                  <a:schemeClr val="accent2"/>
                </a:solidFill>
              </a:defRPr>
            </a:lvl3pPr>
            <a:lvl4pPr marL="1371600" indent="0">
              <a:buNone/>
              <a:defRPr sz="1800">
                <a:solidFill>
                  <a:schemeClr val="accent2"/>
                </a:solidFill>
              </a:defRPr>
            </a:lvl4pPr>
            <a:lvl5pPr marL="1828800" indent="0">
              <a:buNone/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Presentation Subtitle</a:t>
            </a:r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6665458" y="4898394"/>
            <a:ext cx="2239937" cy="213304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r">
              <a:buNone/>
              <a:defRPr sz="1100" baseline="0">
                <a:solidFill>
                  <a:srgbClr val="FFFFFF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Month, Day, Year</a:t>
            </a:r>
          </a:p>
        </p:txBody>
      </p:sp>
      <p:sp>
        <p:nvSpPr>
          <p:cNvPr id="13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6665458" y="4669627"/>
            <a:ext cx="2239937" cy="213304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r">
              <a:buNone/>
              <a:defRPr sz="1100" baseline="0">
                <a:solidFill>
                  <a:srgbClr val="FFFFFF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1363493060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4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4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4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4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24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137288" y="6464962"/>
            <a:ext cx="381867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PT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T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T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T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T Sans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T Sans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T Sans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T Sans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T Sans" charset="0"/>
                <a:ea typeface="ＭＳ Ｐゴシック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009FAE"/>
                </a:solidFill>
                <a:latin typeface="Arial"/>
                <a:cs typeface="ＭＳ Ｐゴシック" charset="0"/>
              </a:rPr>
              <a:t>Revenue</a:t>
            </a:r>
            <a:r>
              <a:rPr lang="en-US" sz="1000" baseline="0" dirty="0">
                <a:solidFill>
                  <a:srgbClr val="009FAE"/>
                </a:solidFill>
                <a:latin typeface="Arial"/>
                <a:cs typeface="ＭＳ Ｐゴシック" charset="0"/>
              </a:rPr>
              <a:t> Program Management </a:t>
            </a:r>
            <a:r>
              <a:rPr lang="en-US" sz="1000" dirty="0">
                <a:solidFill>
                  <a:srgbClr val="009FAE"/>
                </a:solidFill>
                <a:latin typeface="Arial"/>
                <a:cs typeface="ＭＳ Ｐゴシック" charset="0"/>
              </a:rPr>
              <a:t>|  Strategic Campaign Solutions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294513" y="6333723"/>
            <a:ext cx="8572206" cy="0"/>
          </a:xfrm>
          <a:prstGeom prst="line">
            <a:avLst/>
          </a:prstGeom>
          <a:ln w="63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guidewell-logo_RGB_Color.png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313" y="6475546"/>
            <a:ext cx="1535771" cy="203069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217516" y="-377417"/>
            <a:ext cx="725082" cy="76017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469057" y="125413"/>
            <a:ext cx="200025" cy="1841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PT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T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T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T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T Sans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T Sans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T Sans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T Sans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T Sans" charset="0"/>
                <a:ea typeface="ＭＳ Ｐゴシック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1A8924B1-FD66-BA4B-9361-DAD7EF3C78AB}" type="slidenum">
              <a:rPr lang="en-US" sz="1200" b="1" smtClean="0">
                <a:solidFill>
                  <a:srgbClr val="FFFFFF"/>
                </a:solidFill>
                <a:latin typeface="Arial"/>
                <a:cs typeface="Calibri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200" b="1" dirty="0">
              <a:solidFill>
                <a:srgbClr val="FFFFFF"/>
              </a:solidFill>
              <a:latin typeface="Arial"/>
              <a:cs typeface="Calibri" charset="0"/>
            </a:endParaRPr>
          </a:p>
        </p:txBody>
      </p:sp>
      <p:sp>
        <p:nvSpPr>
          <p:cNvPr id="11" name="Title Placeholder 2"/>
          <p:cNvSpPr>
            <a:spLocks noGrp="1"/>
          </p:cNvSpPr>
          <p:nvPr>
            <p:ph type="title"/>
          </p:nvPr>
        </p:nvSpPr>
        <p:spPr>
          <a:xfrm>
            <a:off x="559743" y="558618"/>
            <a:ext cx="7974920" cy="5615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60038" y="1498802"/>
            <a:ext cx="7974625" cy="44096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70950C-FC26-4AFF-B4FC-B998E67B55AF}"/>
              </a:ext>
            </a:extLst>
          </p:cNvPr>
          <p:cNvSpPr txBox="1"/>
          <p:nvPr userDrawn="1"/>
        </p:nvSpPr>
        <p:spPr>
          <a:xfrm>
            <a:off x="5181600" y="6400800"/>
            <a:ext cx="37338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152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  <p:sldLayoutId id="2147483710" r:id="rId18"/>
    <p:sldLayoutId id="2147483711" r:id="rId19"/>
    <p:sldLayoutId id="2147483712" r:id="rId20"/>
    <p:sldLayoutId id="2147483713" r:id="rId21"/>
    <p:sldLayoutId id="2147483714" r:id="rId22"/>
    <p:sldLayoutId id="2147483715" r:id="rId23"/>
    <p:sldLayoutId id="2147483716" r:id="rId24"/>
    <p:sldLayoutId id="2147483717" r:id="rId25"/>
    <p:sldLayoutId id="2147483718" r:id="rId26"/>
    <p:sldLayoutId id="2147483719" r:id="rId27"/>
    <p:sldLayoutId id="2147483720" r:id="rId28"/>
    <p:sldLayoutId id="2147483721" r:id="rId29"/>
    <p:sldLayoutId id="2147483722" r:id="rId30"/>
    <p:sldLayoutId id="2147483723" r:id="rId31"/>
  </p:sldLayoutIdLst>
  <p:transition spd="slow" advClick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kern="1200" cap="all">
          <a:solidFill>
            <a:schemeClr val="accent1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regular" charset="0"/>
          <a:ea typeface="ＭＳ Ｐゴシック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regular" charset="0"/>
          <a:ea typeface="ＭＳ Ｐゴシック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regular" charset="0"/>
          <a:ea typeface="ＭＳ Ｐゴシック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regular" charset="0"/>
          <a:ea typeface="ＭＳ Ｐゴシック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Relationship Id="rId5" Type="http://schemas.openxmlformats.org/officeDocument/2006/relationships/chart" Target="../charts/chart3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43228C-FF2C-407D-8D4C-9733DC7EE3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95600" y="3581400"/>
            <a:ext cx="6009795" cy="473605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Medication Adherence – Hypertension 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7891D9-0190-452F-9904-7B8D089C2E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41658" y="4283773"/>
            <a:ext cx="2239937" cy="213304"/>
          </a:xfrm>
        </p:spPr>
        <p:txBody>
          <a:bodyPr/>
          <a:lstStyle/>
          <a:p>
            <a:r>
              <a:rPr lang="en-US" dirty="0"/>
              <a:t>April 26, 2022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3B06DD-6F12-41F6-B77E-EFA04B8B7B5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86400" y="4055005"/>
            <a:ext cx="3495195" cy="228767"/>
          </a:xfrm>
        </p:spPr>
        <p:txBody>
          <a:bodyPr/>
          <a:lstStyle/>
          <a:p>
            <a:r>
              <a:rPr lang="en-US" b="1" dirty="0"/>
              <a:t>Data Science Team | Enterprise Data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885704"/>
      </p:ext>
    </p:extLst>
  </p:cSld>
  <p:clrMapOvr>
    <a:masterClrMapping/>
  </p:clrMapOvr>
  <p:transition spd="slow"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5B7DF-248B-4A68-BABD-08321B13A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Significant Predictors Importance</a:t>
            </a:r>
            <a:br>
              <a:rPr lang="en-US" dirty="0"/>
            </a:br>
            <a:r>
              <a:rPr lang="it-IT" sz="2000" i="1" cap="none" dirty="0">
                <a:solidFill>
                  <a:srgbClr val="343434"/>
                </a:solidFill>
              </a:rPr>
              <a:t>Medication Adherence – Hypertension</a:t>
            </a:r>
            <a:endParaRPr lang="en-US" dirty="0">
              <a:solidFill>
                <a:srgbClr val="343434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4421071-80CA-4F7A-9C6B-C3B52B066CD6}"/>
              </a:ext>
            </a:extLst>
          </p:cNvPr>
          <p:cNvSpPr txBox="1"/>
          <p:nvPr/>
        </p:nvSpPr>
        <p:spPr>
          <a:xfrm>
            <a:off x="3048000" y="5652820"/>
            <a:ext cx="20863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343434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More likely to adhere</a:t>
            </a:r>
          </a:p>
          <a:p>
            <a:endParaRPr lang="en-US" sz="600" dirty="0">
              <a:solidFill>
                <a:srgbClr val="343434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en-US" sz="1000" dirty="0">
                <a:solidFill>
                  <a:srgbClr val="343434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Less likely to adhere</a:t>
            </a:r>
          </a:p>
          <a:p>
            <a:endParaRPr lang="en-US" sz="600" dirty="0">
              <a:solidFill>
                <a:srgbClr val="343434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en-US" sz="1000" dirty="0">
                <a:solidFill>
                  <a:srgbClr val="343434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Categories split see appendix</a:t>
            </a:r>
          </a:p>
        </p:txBody>
      </p:sp>
      <p:sp>
        <p:nvSpPr>
          <p:cNvPr id="25" name="Diamond 24">
            <a:extLst>
              <a:ext uri="{FF2B5EF4-FFF2-40B4-BE49-F238E27FC236}">
                <a16:creationId xmlns:a16="http://schemas.microsoft.com/office/drawing/2014/main" id="{67EDD619-C503-43B2-BF4A-2CB01983B6B1}"/>
              </a:ext>
            </a:extLst>
          </p:cNvPr>
          <p:cNvSpPr/>
          <p:nvPr/>
        </p:nvSpPr>
        <p:spPr>
          <a:xfrm>
            <a:off x="2878698" y="5944293"/>
            <a:ext cx="157018" cy="155717"/>
          </a:xfrm>
          <a:prstGeom prst="diamond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43434"/>
              </a:solidFill>
            </a:endParaRPr>
          </a:p>
        </p:txBody>
      </p:sp>
      <p:sp>
        <p:nvSpPr>
          <p:cNvPr id="26" name="Diamond 25">
            <a:extLst>
              <a:ext uri="{FF2B5EF4-FFF2-40B4-BE49-F238E27FC236}">
                <a16:creationId xmlns:a16="http://schemas.microsoft.com/office/drawing/2014/main" id="{F3A680E2-C3D2-44A4-BB8B-D20C480FE006}"/>
              </a:ext>
            </a:extLst>
          </p:cNvPr>
          <p:cNvSpPr/>
          <p:nvPr/>
        </p:nvSpPr>
        <p:spPr>
          <a:xfrm>
            <a:off x="2886410" y="6180513"/>
            <a:ext cx="155448" cy="155448"/>
          </a:xfrm>
          <a:prstGeom prst="diamond">
            <a:avLst/>
          </a:prstGeom>
          <a:gradFill flip="none" rotWithShape="1">
            <a:gsLst>
              <a:gs pos="0">
                <a:srgbClr val="00B050"/>
              </a:gs>
              <a:gs pos="100000">
                <a:srgbClr val="FF0000"/>
              </a:gs>
            </a:gsLst>
            <a:lin ang="10800000" scaled="1"/>
            <a:tileRect/>
          </a:gra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43434"/>
              </a:solidFill>
            </a:endParaRPr>
          </a:p>
        </p:txBody>
      </p:sp>
      <p:sp>
        <p:nvSpPr>
          <p:cNvPr id="33" name="Diamond 32">
            <a:extLst>
              <a:ext uri="{FF2B5EF4-FFF2-40B4-BE49-F238E27FC236}">
                <a16:creationId xmlns:a16="http://schemas.microsoft.com/office/drawing/2014/main" id="{AEC2D07A-2E10-49FE-BFF5-11E40F8E765B}"/>
              </a:ext>
            </a:extLst>
          </p:cNvPr>
          <p:cNvSpPr/>
          <p:nvPr/>
        </p:nvSpPr>
        <p:spPr>
          <a:xfrm>
            <a:off x="559743" y="1535263"/>
            <a:ext cx="155448" cy="155345"/>
          </a:xfrm>
          <a:prstGeom prst="diamond">
            <a:avLst/>
          </a:prstGeom>
          <a:solidFill>
            <a:srgbClr val="00B05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43434"/>
              </a:solidFill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713608B8-76EA-4B09-B017-453A4860B0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0917264"/>
              </p:ext>
            </p:extLst>
          </p:nvPr>
        </p:nvGraphicFramePr>
        <p:xfrm>
          <a:off x="670528" y="1281220"/>
          <a:ext cx="7753350" cy="4357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Diamond 8">
            <a:extLst>
              <a:ext uri="{FF2B5EF4-FFF2-40B4-BE49-F238E27FC236}">
                <a16:creationId xmlns:a16="http://schemas.microsoft.com/office/drawing/2014/main" id="{DAFA1E65-3DA2-47DA-83BB-E1258997DF06}"/>
              </a:ext>
            </a:extLst>
          </p:cNvPr>
          <p:cNvSpPr/>
          <p:nvPr/>
        </p:nvSpPr>
        <p:spPr>
          <a:xfrm>
            <a:off x="1483844" y="4685989"/>
            <a:ext cx="155448" cy="155448"/>
          </a:xfrm>
          <a:prstGeom prst="diamond">
            <a:avLst/>
          </a:prstGeom>
          <a:gradFill flip="none" rotWithShape="1">
            <a:gsLst>
              <a:gs pos="0">
                <a:srgbClr val="00B050"/>
              </a:gs>
              <a:gs pos="100000">
                <a:srgbClr val="FF0000"/>
              </a:gs>
            </a:gsLst>
            <a:lin ang="10800000" scaled="1"/>
            <a:tileRect/>
          </a:gra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43434"/>
              </a:solidFill>
            </a:endParaRPr>
          </a:p>
        </p:txBody>
      </p:sp>
      <p:sp>
        <p:nvSpPr>
          <p:cNvPr id="10" name="Diamond 9">
            <a:extLst>
              <a:ext uri="{FF2B5EF4-FFF2-40B4-BE49-F238E27FC236}">
                <a16:creationId xmlns:a16="http://schemas.microsoft.com/office/drawing/2014/main" id="{E87C0759-61E4-4B07-985F-CB99C652AE48}"/>
              </a:ext>
            </a:extLst>
          </p:cNvPr>
          <p:cNvSpPr/>
          <p:nvPr/>
        </p:nvSpPr>
        <p:spPr>
          <a:xfrm>
            <a:off x="1119978" y="3907250"/>
            <a:ext cx="155448" cy="155345"/>
          </a:xfrm>
          <a:prstGeom prst="diamond">
            <a:avLst/>
          </a:prstGeom>
          <a:solidFill>
            <a:srgbClr val="00B05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43434"/>
              </a:solidFill>
            </a:endParaRPr>
          </a:p>
        </p:txBody>
      </p:sp>
      <p:sp>
        <p:nvSpPr>
          <p:cNvPr id="11" name="Diamond 10">
            <a:extLst>
              <a:ext uri="{FF2B5EF4-FFF2-40B4-BE49-F238E27FC236}">
                <a16:creationId xmlns:a16="http://schemas.microsoft.com/office/drawing/2014/main" id="{B3C3CF12-E164-4D91-A81F-C6EC76050C30}"/>
              </a:ext>
            </a:extLst>
          </p:cNvPr>
          <p:cNvSpPr/>
          <p:nvPr/>
        </p:nvSpPr>
        <p:spPr>
          <a:xfrm>
            <a:off x="2025989" y="2707624"/>
            <a:ext cx="155448" cy="155345"/>
          </a:xfrm>
          <a:prstGeom prst="diamond">
            <a:avLst/>
          </a:prstGeom>
          <a:solidFill>
            <a:srgbClr val="00B05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43434"/>
              </a:solidFill>
            </a:endParaRPr>
          </a:p>
        </p:txBody>
      </p:sp>
      <p:sp>
        <p:nvSpPr>
          <p:cNvPr id="13" name="Diamond 12">
            <a:extLst>
              <a:ext uri="{FF2B5EF4-FFF2-40B4-BE49-F238E27FC236}">
                <a16:creationId xmlns:a16="http://schemas.microsoft.com/office/drawing/2014/main" id="{75B523D6-1D6C-4994-9BF6-E3FEBDDC10EE}"/>
              </a:ext>
            </a:extLst>
          </p:cNvPr>
          <p:cNvSpPr/>
          <p:nvPr/>
        </p:nvSpPr>
        <p:spPr>
          <a:xfrm>
            <a:off x="2679516" y="3501272"/>
            <a:ext cx="155448" cy="155448"/>
          </a:xfrm>
          <a:prstGeom prst="diamond">
            <a:avLst/>
          </a:prstGeom>
          <a:gradFill flip="none" rotWithShape="1">
            <a:gsLst>
              <a:gs pos="0">
                <a:srgbClr val="00B050"/>
              </a:gs>
              <a:gs pos="100000">
                <a:srgbClr val="FF0000"/>
              </a:gs>
            </a:gsLst>
            <a:lin ang="10800000" scaled="1"/>
            <a:tileRect/>
          </a:gra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43434"/>
              </a:solidFill>
            </a:endParaRPr>
          </a:p>
        </p:txBody>
      </p:sp>
      <p:sp>
        <p:nvSpPr>
          <p:cNvPr id="14" name="Diamond 13">
            <a:extLst>
              <a:ext uri="{FF2B5EF4-FFF2-40B4-BE49-F238E27FC236}">
                <a16:creationId xmlns:a16="http://schemas.microsoft.com/office/drawing/2014/main" id="{D60675D3-4E79-4992-85B6-6F983BFD8A76}"/>
              </a:ext>
            </a:extLst>
          </p:cNvPr>
          <p:cNvSpPr/>
          <p:nvPr/>
        </p:nvSpPr>
        <p:spPr>
          <a:xfrm>
            <a:off x="3067769" y="5080851"/>
            <a:ext cx="157018" cy="155717"/>
          </a:xfrm>
          <a:prstGeom prst="diamond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43434"/>
              </a:solidFill>
            </a:endParaRPr>
          </a:p>
        </p:txBody>
      </p:sp>
      <p:sp>
        <p:nvSpPr>
          <p:cNvPr id="15" name="Diamond 14">
            <a:extLst>
              <a:ext uri="{FF2B5EF4-FFF2-40B4-BE49-F238E27FC236}">
                <a16:creationId xmlns:a16="http://schemas.microsoft.com/office/drawing/2014/main" id="{A8D62158-9B09-4508-BCAF-6ECB5C428AEC}"/>
              </a:ext>
            </a:extLst>
          </p:cNvPr>
          <p:cNvSpPr/>
          <p:nvPr/>
        </p:nvSpPr>
        <p:spPr>
          <a:xfrm>
            <a:off x="872163" y="3120223"/>
            <a:ext cx="155448" cy="155345"/>
          </a:xfrm>
          <a:prstGeom prst="diamond">
            <a:avLst/>
          </a:prstGeom>
          <a:solidFill>
            <a:srgbClr val="00B05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43434"/>
              </a:solidFill>
            </a:endParaRPr>
          </a:p>
        </p:txBody>
      </p:sp>
      <p:sp>
        <p:nvSpPr>
          <p:cNvPr id="16" name="Diamond 15">
            <a:extLst>
              <a:ext uri="{FF2B5EF4-FFF2-40B4-BE49-F238E27FC236}">
                <a16:creationId xmlns:a16="http://schemas.microsoft.com/office/drawing/2014/main" id="{7C143A91-A3E6-42AC-B504-E134008AC3A5}"/>
              </a:ext>
            </a:extLst>
          </p:cNvPr>
          <p:cNvSpPr/>
          <p:nvPr/>
        </p:nvSpPr>
        <p:spPr>
          <a:xfrm>
            <a:off x="2883284" y="5719515"/>
            <a:ext cx="155448" cy="155345"/>
          </a:xfrm>
          <a:prstGeom prst="diamond">
            <a:avLst/>
          </a:prstGeom>
          <a:solidFill>
            <a:srgbClr val="00B05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43434"/>
              </a:solidFill>
            </a:endParaRPr>
          </a:p>
        </p:txBody>
      </p:sp>
      <p:sp>
        <p:nvSpPr>
          <p:cNvPr id="17" name="Diamond 16">
            <a:extLst>
              <a:ext uri="{FF2B5EF4-FFF2-40B4-BE49-F238E27FC236}">
                <a16:creationId xmlns:a16="http://schemas.microsoft.com/office/drawing/2014/main" id="{ECDF8688-BCD5-4076-8AE9-C870D0A3A65D}"/>
              </a:ext>
            </a:extLst>
          </p:cNvPr>
          <p:cNvSpPr/>
          <p:nvPr/>
        </p:nvSpPr>
        <p:spPr>
          <a:xfrm>
            <a:off x="3224787" y="1943793"/>
            <a:ext cx="155448" cy="155448"/>
          </a:xfrm>
          <a:prstGeom prst="diamond">
            <a:avLst/>
          </a:prstGeom>
          <a:gradFill flip="none" rotWithShape="1">
            <a:gsLst>
              <a:gs pos="0">
                <a:srgbClr val="00B050"/>
              </a:gs>
              <a:gs pos="100000">
                <a:srgbClr val="FF0000"/>
              </a:gs>
            </a:gsLst>
            <a:lin ang="10800000" scaled="1"/>
            <a:tileRect/>
          </a:gra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43434"/>
              </a:solidFill>
            </a:endParaRPr>
          </a:p>
        </p:txBody>
      </p:sp>
      <p:sp>
        <p:nvSpPr>
          <p:cNvPr id="18" name="Diamond 17">
            <a:extLst>
              <a:ext uri="{FF2B5EF4-FFF2-40B4-BE49-F238E27FC236}">
                <a16:creationId xmlns:a16="http://schemas.microsoft.com/office/drawing/2014/main" id="{681E006E-3D11-4E48-8659-121FF60AF2D4}"/>
              </a:ext>
            </a:extLst>
          </p:cNvPr>
          <p:cNvSpPr/>
          <p:nvPr/>
        </p:nvSpPr>
        <p:spPr>
          <a:xfrm>
            <a:off x="1041469" y="2331205"/>
            <a:ext cx="157018" cy="155717"/>
          </a:xfrm>
          <a:prstGeom prst="diamond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43434"/>
              </a:solidFill>
            </a:endParaRPr>
          </a:p>
        </p:txBody>
      </p:sp>
      <p:sp>
        <p:nvSpPr>
          <p:cNvPr id="19" name="Diamond 18">
            <a:extLst>
              <a:ext uri="{FF2B5EF4-FFF2-40B4-BE49-F238E27FC236}">
                <a16:creationId xmlns:a16="http://schemas.microsoft.com/office/drawing/2014/main" id="{363CAF54-C35A-4C36-90C2-C3F53C665E07}"/>
              </a:ext>
            </a:extLst>
          </p:cNvPr>
          <p:cNvSpPr/>
          <p:nvPr/>
        </p:nvSpPr>
        <p:spPr>
          <a:xfrm>
            <a:off x="1639292" y="4302612"/>
            <a:ext cx="155448" cy="155448"/>
          </a:xfrm>
          <a:prstGeom prst="diamond">
            <a:avLst/>
          </a:prstGeom>
          <a:gradFill flip="none" rotWithShape="1">
            <a:gsLst>
              <a:gs pos="0">
                <a:srgbClr val="00B050"/>
              </a:gs>
              <a:gs pos="100000">
                <a:srgbClr val="FF0000"/>
              </a:gs>
            </a:gsLst>
            <a:lin ang="10800000" scaled="1"/>
            <a:tileRect/>
          </a:gra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434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889019"/>
      </p:ext>
    </p:extLst>
  </p:cSld>
  <p:clrMapOvr>
    <a:masterClrMapping/>
  </p:clrMapOvr>
  <p:transition spd="slow" advClick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41EFE6F-E6AF-4B22-85E8-FDA7E0F7BD16}"/>
              </a:ext>
            </a:extLst>
          </p:cNvPr>
          <p:cNvSpPr/>
          <p:nvPr/>
        </p:nvSpPr>
        <p:spPr>
          <a:xfrm>
            <a:off x="6262552" y="1762660"/>
            <a:ext cx="2792853" cy="19389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marL="128588" indent="-128588" defTabSz="6858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</a:rPr>
              <a:t>Members in the 3</a:t>
            </a:r>
            <a:r>
              <a:rPr lang="en-US" sz="1200" baseline="30000" dirty="0">
                <a:solidFill>
                  <a:prstClr val="black"/>
                </a:solidFill>
                <a:latin typeface="Century Gothic" panose="020B0502020202020204" pitchFamily="34" charset="0"/>
              </a:rPr>
              <a:t>ed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</a:rPr>
              <a:t>-10</a:t>
            </a:r>
            <a:r>
              <a:rPr lang="en-US" sz="1200" baseline="30000" dirty="0">
                <a:solidFill>
                  <a:prstClr val="black"/>
                </a:solidFill>
                <a:latin typeface="Century Gothic" panose="020B0502020202020204" pitchFamily="34" charset="0"/>
              </a:rPr>
              <a:t>th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</a:rPr>
              <a:t> deciles have a lower likelihood than average of adhering from hypertension medication.</a:t>
            </a:r>
          </a:p>
          <a:p>
            <a:pPr defTabSz="685800"/>
            <a:endParaRPr lang="en-US" sz="12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128588" indent="-128588" defTabSz="6858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</a:rPr>
              <a:t>Members in the 1</a:t>
            </a:r>
            <a:r>
              <a:rPr lang="en-US" sz="1200" baseline="30000" dirty="0">
                <a:solidFill>
                  <a:prstClr val="black"/>
                </a:solidFill>
                <a:latin typeface="Century Gothic" panose="020B0502020202020204" pitchFamily="34" charset="0"/>
              </a:rPr>
              <a:t>st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</a:rPr>
              <a:t> decile are 6x more likely than average of non-adherence from hypertension medication.</a:t>
            </a:r>
          </a:p>
          <a:p>
            <a:pPr marL="128588" indent="-128588" defTabSz="685800">
              <a:buFont typeface="Arial" panose="020B0604020202020204" pitchFamily="34" charset="0"/>
              <a:buChar char="•"/>
            </a:pPr>
            <a:endParaRPr lang="en-US" sz="12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2DB8CC-8E39-4E33-8890-4C689C0DD5F0}"/>
              </a:ext>
            </a:extLst>
          </p:cNvPr>
          <p:cNvSpPr/>
          <p:nvPr/>
        </p:nvSpPr>
        <p:spPr>
          <a:xfrm>
            <a:off x="1163210" y="4992258"/>
            <a:ext cx="4856589" cy="646331"/>
          </a:xfrm>
          <a:prstGeom prst="rect">
            <a:avLst/>
          </a:prstGeom>
          <a:ln w="1905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 defTabSz="685800"/>
            <a:r>
              <a:rPr lang="en-US" sz="900" dirty="0">
                <a:solidFill>
                  <a:prstClr val="black"/>
                </a:solidFill>
                <a:latin typeface="Calibri" panose="020F0502020204030204"/>
              </a:rPr>
              <a:t>Members among the </a:t>
            </a:r>
            <a:r>
              <a:rPr lang="en-US" sz="900" b="1" i="1" dirty="0">
                <a:solidFill>
                  <a:prstClr val="black"/>
                </a:solidFill>
                <a:latin typeface="Calibri" panose="020F0502020204030204"/>
              </a:rPr>
              <a:t>1st decile </a:t>
            </a:r>
            <a:r>
              <a:rPr lang="en-US" sz="900" dirty="0">
                <a:solidFill>
                  <a:prstClr val="black"/>
                </a:solidFill>
                <a:latin typeface="Calibri" panose="020F0502020204030204"/>
              </a:rPr>
              <a:t>have </a:t>
            </a:r>
            <a:r>
              <a:rPr lang="en-US" sz="900" b="1" i="1" dirty="0">
                <a:solidFill>
                  <a:prstClr val="black"/>
                </a:solidFill>
                <a:latin typeface="Calibri" panose="020F0502020204030204"/>
              </a:rPr>
              <a:t>higher likelihood</a:t>
            </a:r>
            <a:r>
              <a:rPr lang="en-US" sz="900" dirty="0">
                <a:solidFill>
                  <a:prstClr val="black"/>
                </a:solidFill>
                <a:latin typeface="Calibri" panose="020F0502020204030204"/>
              </a:rPr>
              <a:t> of non-adherence than members in subsequent deciles. E.g. 53.55% of members among the first decile non-adhered from hypertension medication.</a:t>
            </a:r>
          </a:p>
          <a:p>
            <a:pPr marL="214313" indent="-214313" algn="ctr" defTabSz="685800">
              <a:buFontTx/>
              <a:buChar char="-"/>
            </a:pPr>
            <a:endParaRPr lang="en-US" sz="9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6E4998-43A4-4658-A009-E49A27917D91}"/>
              </a:ext>
            </a:extLst>
          </p:cNvPr>
          <p:cNvSpPr/>
          <p:nvPr/>
        </p:nvSpPr>
        <p:spPr>
          <a:xfrm>
            <a:off x="1163209" y="5726909"/>
            <a:ext cx="4856589" cy="369332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 defTabSz="685800"/>
            <a:r>
              <a:rPr lang="en-US" sz="900" dirty="0">
                <a:solidFill>
                  <a:prstClr val="black"/>
                </a:solidFill>
                <a:latin typeface="Calibri" panose="020F0502020204030204"/>
              </a:rPr>
              <a:t>Members among the 10</a:t>
            </a:r>
            <a:r>
              <a:rPr lang="en-US" sz="900" baseline="30000" dirty="0">
                <a:solidFill>
                  <a:prstClr val="black"/>
                </a:solidFill>
                <a:latin typeface="Calibri" panose="020F0502020204030204"/>
              </a:rPr>
              <a:t>th</a:t>
            </a:r>
            <a:r>
              <a:rPr lang="en-US" sz="900" dirty="0">
                <a:solidFill>
                  <a:prstClr val="black"/>
                </a:solidFill>
                <a:latin typeface="Calibri" panose="020F0502020204030204"/>
              </a:rPr>
              <a:t> decile are least likely to non-adhere (non-adherence rate is 0.95% for this decile).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FEACDA70-413E-4ECE-8677-C55CD8EF948B}"/>
              </a:ext>
            </a:extLst>
          </p:cNvPr>
          <p:cNvSpPr txBox="1">
            <a:spLocks/>
          </p:cNvSpPr>
          <p:nvPr/>
        </p:nvSpPr>
        <p:spPr>
          <a:xfrm>
            <a:off x="8604784" y="5615680"/>
            <a:ext cx="329666" cy="22245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8">
              <a:buClr>
                <a:srgbClr val="000000"/>
              </a:buClr>
            </a:pPr>
            <a:fld id="{00000000-1234-1234-1234-123412341234}" type="slidenum">
              <a:rPr lang="en" kern="0" smtClean="0">
                <a:solidFill>
                  <a:srgbClr val="008DC4"/>
                </a:solidFill>
              </a:rPr>
              <a:pPr defTabSz="914378">
                <a:buClr>
                  <a:srgbClr val="000000"/>
                </a:buClr>
              </a:pPr>
              <a:t>11</a:t>
            </a:fld>
            <a:endParaRPr lang="en" kern="0">
              <a:solidFill>
                <a:srgbClr val="008DC4"/>
              </a:solidFill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9C11A8E4-6A1B-4158-8312-89CBB8883E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7375189"/>
              </p:ext>
            </p:extLst>
          </p:nvPr>
        </p:nvGraphicFramePr>
        <p:xfrm>
          <a:off x="228600" y="1228526"/>
          <a:ext cx="6096000" cy="38006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49987CDE-D8BD-4099-A209-D25F1A3D0771}"/>
              </a:ext>
            </a:extLst>
          </p:cNvPr>
          <p:cNvSpPr/>
          <p:nvPr/>
        </p:nvSpPr>
        <p:spPr>
          <a:xfrm>
            <a:off x="2142650" y="1755669"/>
            <a:ext cx="4029550" cy="270944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A74A9AA-C18A-4EDE-8AD9-551781B8AB57}"/>
              </a:ext>
            </a:extLst>
          </p:cNvPr>
          <p:cNvSpPr/>
          <p:nvPr/>
        </p:nvSpPr>
        <p:spPr>
          <a:xfrm flipH="1">
            <a:off x="1589673" y="1755669"/>
            <a:ext cx="477036" cy="2709446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00920C-66C4-47E7-8D3B-E704A6A2E245}"/>
              </a:ext>
            </a:extLst>
          </p:cNvPr>
          <p:cNvSpPr/>
          <p:nvPr/>
        </p:nvSpPr>
        <p:spPr>
          <a:xfrm flipH="1">
            <a:off x="1091910" y="1755670"/>
            <a:ext cx="408740" cy="270944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8ADB5C4-611D-491D-AFB0-DF79F1B16019}"/>
              </a:ext>
            </a:extLst>
          </p:cNvPr>
          <p:cNvSpPr/>
          <p:nvPr/>
        </p:nvSpPr>
        <p:spPr>
          <a:xfrm>
            <a:off x="1091910" y="2562035"/>
            <a:ext cx="406128" cy="15904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600" dirty="0">
                <a:solidFill>
                  <a:prstClr val="black"/>
                </a:solidFill>
                <a:latin typeface="Calibri" panose="020F0502020204030204"/>
              </a:rPr>
              <a:t>High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4A0C4E3-887B-4035-893B-DF3ECCFBE1CC}"/>
              </a:ext>
            </a:extLst>
          </p:cNvPr>
          <p:cNvSpPr/>
          <p:nvPr/>
        </p:nvSpPr>
        <p:spPr>
          <a:xfrm>
            <a:off x="1576591" y="2558348"/>
            <a:ext cx="477036" cy="15904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600" dirty="0">
                <a:solidFill>
                  <a:prstClr val="black"/>
                </a:solidFill>
                <a:latin typeface="Calibri" panose="020F0502020204030204"/>
              </a:rPr>
              <a:t>Medium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AE5DF98-C055-4F1B-A8FF-A5A33A734761}"/>
              </a:ext>
            </a:extLst>
          </p:cNvPr>
          <p:cNvSpPr/>
          <p:nvPr/>
        </p:nvSpPr>
        <p:spPr>
          <a:xfrm>
            <a:off x="2209800" y="2558348"/>
            <a:ext cx="3873117" cy="15904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600" dirty="0">
                <a:solidFill>
                  <a:prstClr val="black"/>
                </a:solidFill>
                <a:latin typeface="Calibri" panose="020F0502020204030204"/>
              </a:rPr>
              <a:t>Low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57DCA4F-CBEB-4B7F-9B82-52E010C1C4EA}"/>
              </a:ext>
            </a:extLst>
          </p:cNvPr>
          <p:cNvSpPr txBox="1"/>
          <p:nvPr/>
        </p:nvSpPr>
        <p:spPr>
          <a:xfrm>
            <a:off x="4850934" y="3764294"/>
            <a:ext cx="173485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050" dirty="0">
                <a:solidFill>
                  <a:prstClr val="black"/>
                </a:solidFill>
                <a:latin typeface="Calibri" panose="020F0502020204030204"/>
              </a:rPr>
              <a:t>Test reference= 8.89%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64DC841-9AAB-43B9-B2F4-309818F8F39A}"/>
              </a:ext>
            </a:extLst>
          </p:cNvPr>
          <p:cNvSpPr txBox="1">
            <a:spLocks/>
          </p:cNvSpPr>
          <p:nvPr/>
        </p:nvSpPr>
        <p:spPr>
          <a:xfrm>
            <a:off x="420870" y="476515"/>
            <a:ext cx="8139753" cy="561535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 cap="all">
                <a:solidFill>
                  <a:schemeClr val="accent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Roboto regular" charset="0"/>
                <a:ea typeface="ＭＳ Ｐゴシック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Roboto regular" charset="0"/>
                <a:ea typeface="ＭＳ Ｐゴシック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Roboto regular" charset="0"/>
                <a:ea typeface="ＭＳ Ｐゴシック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Roboto regular" charset="0"/>
                <a:ea typeface="ＭＳ Ｐゴシック" charset="0"/>
              </a:defRPr>
            </a:lvl9pPr>
          </a:lstStyle>
          <a:p>
            <a:r>
              <a:rPr lang="en-US" dirty="0"/>
              <a:t>Model Performance by deCILE – Overall </a:t>
            </a:r>
            <a:br>
              <a:rPr lang="en-US" dirty="0"/>
            </a:br>
            <a:r>
              <a:rPr lang="it-IT" sz="2000" i="1" cap="none" dirty="0">
                <a:solidFill>
                  <a:srgbClr val="343434"/>
                </a:solidFill>
              </a:rPr>
              <a:t>Medication Adherence – Hypertension</a:t>
            </a:r>
            <a:endParaRPr lang="en-US" dirty="0">
              <a:solidFill>
                <a:srgbClr val="3434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134318"/>
      </p:ext>
    </p:extLst>
  </p:cSld>
  <p:clrMapOvr>
    <a:masterClrMapping/>
  </p:clrMapOvr>
  <p:transition spd="slow" advClick="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41EFE6F-E6AF-4B22-85E8-FDA7E0F7BD16}"/>
              </a:ext>
            </a:extLst>
          </p:cNvPr>
          <p:cNvSpPr/>
          <p:nvPr/>
        </p:nvSpPr>
        <p:spPr>
          <a:xfrm>
            <a:off x="5398486" y="1795435"/>
            <a:ext cx="2792853" cy="36009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marL="128588" indent="-128588" defTabSz="6858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</a:rPr>
              <a:t>Lift chart represents the advantage of the model in comparison to a random sample. Targeting customers in the first two deciles will achieve more actionable results than at random.</a:t>
            </a:r>
          </a:p>
          <a:p>
            <a:pPr marL="128588" indent="-128588" defTabSz="685800">
              <a:buFont typeface="Arial" panose="020B0604020202020204" pitchFamily="34" charset="0"/>
              <a:buChar char="•"/>
            </a:pPr>
            <a:endParaRPr lang="en-US" sz="12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128588" indent="-128588" defTabSz="6858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</a:rPr>
              <a:t>Regardless of month, members among the first 2-deciles are more likely than average to be non-adherence.</a:t>
            </a:r>
          </a:p>
          <a:p>
            <a:pPr defTabSz="685800"/>
            <a:endParaRPr lang="en-US" sz="12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128588" indent="-128588" defTabSz="6858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</a:rPr>
              <a:t>Model lift per month increases month over month. As we progress through the year the top decile (#1) captures more non-adherers than average.</a:t>
            </a:r>
          </a:p>
          <a:p>
            <a:pPr marL="128588" indent="-128588" defTabSz="685800">
              <a:buFont typeface="Arial" panose="020B0604020202020204" pitchFamily="34" charset="0"/>
              <a:buChar char="•"/>
            </a:pPr>
            <a:endParaRPr lang="en-US" sz="12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FEACDA70-413E-4ECE-8677-C55CD8EF948B}"/>
              </a:ext>
            </a:extLst>
          </p:cNvPr>
          <p:cNvSpPr txBox="1">
            <a:spLocks/>
          </p:cNvSpPr>
          <p:nvPr/>
        </p:nvSpPr>
        <p:spPr>
          <a:xfrm>
            <a:off x="8604784" y="5615680"/>
            <a:ext cx="329666" cy="22245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8">
              <a:buClr>
                <a:srgbClr val="000000"/>
              </a:buClr>
            </a:pPr>
            <a:fld id="{00000000-1234-1234-1234-123412341234}" type="slidenum">
              <a:rPr lang="en" kern="0" smtClean="0">
                <a:solidFill>
                  <a:srgbClr val="008DC4"/>
                </a:solidFill>
              </a:rPr>
              <a:pPr defTabSz="914378">
                <a:buClr>
                  <a:srgbClr val="000000"/>
                </a:buClr>
              </a:pPr>
              <a:t>12</a:t>
            </a:fld>
            <a:endParaRPr lang="en" kern="0" dirty="0">
              <a:solidFill>
                <a:srgbClr val="008DC4"/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64DC841-9AAB-43B9-B2F4-309818F8F39A}"/>
              </a:ext>
            </a:extLst>
          </p:cNvPr>
          <p:cNvSpPr txBox="1">
            <a:spLocks/>
          </p:cNvSpPr>
          <p:nvPr/>
        </p:nvSpPr>
        <p:spPr>
          <a:xfrm>
            <a:off x="420870" y="476515"/>
            <a:ext cx="8139753" cy="561535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 cap="all">
                <a:solidFill>
                  <a:schemeClr val="accent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Roboto regular" charset="0"/>
                <a:ea typeface="ＭＳ Ｐゴシック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Roboto regular" charset="0"/>
                <a:ea typeface="ＭＳ Ｐゴシック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Roboto regular" charset="0"/>
                <a:ea typeface="ＭＳ Ｐゴシック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Roboto regular" charset="0"/>
                <a:ea typeface="ＭＳ Ｐゴシック" charset="0"/>
              </a:defRPr>
            </a:lvl9pPr>
          </a:lstStyle>
          <a:p>
            <a:r>
              <a:rPr lang="en-US" dirty="0"/>
              <a:t>Model Performance by deCILE – Monthly </a:t>
            </a:r>
            <a:br>
              <a:rPr lang="en-US" dirty="0"/>
            </a:br>
            <a:r>
              <a:rPr lang="it-IT" sz="2000" i="1" cap="none" dirty="0">
                <a:solidFill>
                  <a:srgbClr val="343434"/>
                </a:solidFill>
              </a:rPr>
              <a:t>Medication Adherence – Hypertension</a:t>
            </a:r>
            <a:endParaRPr lang="en-US" dirty="0">
              <a:solidFill>
                <a:srgbClr val="343434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FEA74E-C6FD-4A0B-8069-D1FCBB0ADD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524" y="3680460"/>
            <a:ext cx="4199573" cy="259683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67E79FD-4D33-4778-9656-1F7563FD55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870" y="999091"/>
            <a:ext cx="4181919" cy="259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049967"/>
      </p:ext>
    </p:extLst>
  </p:cSld>
  <p:clrMapOvr>
    <a:masterClrMapping/>
  </p:clrMapOvr>
  <p:transition spd="slow" advClick="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FEACDA70-413E-4ECE-8677-C55CD8EF948B}"/>
              </a:ext>
            </a:extLst>
          </p:cNvPr>
          <p:cNvSpPr txBox="1">
            <a:spLocks/>
          </p:cNvSpPr>
          <p:nvPr/>
        </p:nvSpPr>
        <p:spPr>
          <a:xfrm>
            <a:off x="8604784" y="5615680"/>
            <a:ext cx="329666" cy="22245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8">
              <a:buClr>
                <a:srgbClr val="000000"/>
              </a:buClr>
            </a:pPr>
            <a:fld id="{00000000-1234-1234-1234-123412341234}" type="slidenum">
              <a:rPr lang="en" kern="0" smtClean="0">
                <a:solidFill>
                  <a:srgbClr val="008DC4"/>
                </a:solidFill>
              </a:rPr>
              <a:pPr defTabSz="914378">
                <a:buClr>
                  <a:srgbClr val="000000"/>
                </a:buClr>
              </a:pPr>
              <a:t>13</a:t>
            </a:fld>
            <a:endParaRPr lang="en" kern="0" dirty="0">
              <a:solidFill>
                <a:srgbClr val="008DC4"/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64DC841-9AAB-43B9-B2F4-309818F8F39A}"/>
              </a:ext>
            </a:extLst>
          </p:cNvPr>
          <p:cNvSpPr txBox="1">
            <a:spLocks/>
          </p:cNvSpPr>
          <p:nvPr/>
        </p:nvSpPr>
        <p:spPr>
          <a:xfrm>
            <a:off x="102088" y="132567"/>
            <a:ext cx="8139753" cy="561535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 cap="all">
                <a:solidFill>
                  <a:schemeClr val="accent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Roboto regular" charset="0"/>
                <a:ea typeface="ＭＳ Ｐゴシック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Roboto regular" charset="0"/>
                <a:ea typeface="ＭＳ Ｐゴシック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Roboto regular" charset="0"/>
                <a:ea typeface="ＭＳ Ｐゴシック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Roboto regular" charset="0"/>
                <a:ea typeface="ＭＳ Ｐゴシック" charset="0"/>
              </a:defRPr>
            </a:lvl9pPr>
          </a:lstStyle>
          <a:p>
            <a:r>
              <a:rPr lang="en-US" dirty="0"/>
              <a:t>DST Model Vs. Prime</a:t>
            </a:r>
            <a:br>
              <a:rPr lang="en-US" dirty="0"/>
            </a:br>
            <a:r>
              <a:rPr lang="it-IT" sz="2000" i="1" cap="none" dirty="0">
                <a:solidFill>
                  <a:srgbClr val="343434"/>
                </a:solidFill>
              </a:rPr>
              <a:t>Medication Adherence – Hypertension</a:t>
            </a:r>
            <a:endParaRPr lang="en-US" dirty="0">
              <a:solidFill>
                <a:srgbClr val="343434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64EDA1-D5FD-48DA-B797-162C89D720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2760" y="843269"/>
            <a:ext cx="3713270" cy="2286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6AB9049-C3C2-4CA1-B325-00C5602194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33086" y="851722"/>
            <a:ext cx="3708755" cy="22690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FE5BB63-E438-4D5B-8B38-4F7E920CC7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2691" y="3435654"/>
            <a:ext cx="3682113" cy="2272691"/>
          </a:xfrm>
          <a:prstGeom prst="rect">
            <a:avLst/>
          </a:prstGeom>
        </p:spPr>
      </p:pic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07B74771-94A9-486F-9C26-07E1C4D94A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9450675"/>
              </p:ext>
            </p:extLst>
          </p:nvPr>
        </p:nvGraphicFramePr>
        <p:xfrm>
          <a:off x="4436033" y="3278436"/>
          <a:ext cx="3495667" cy="3067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978513334"/>
      </p:ext>
    </p:extLst>
  </p:cSld>
  <p:clrMapOvr>
    <a:masterClrMapping/>
  </p:clrMapOvr>
  <p:transition spd="slow" advClick="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664DC841-9AAB-43B9-B2F4-309818F8F39A}"/>
              </a:ext>
            </a:extLst>
          </p:cNvPr>
          <p:cNvSpPr txBox="1">
            <a:spLocks/>
          </p:cNvSpPr>
          <p:nvPr/>
        </p:nvSpPr>
        <p:spPr>
          <a:xfrm>
            <a:off x="102088" y="132567"/>
            <a:ext cx="8139753" cy="561535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 cap="all">
                <a:solidFill>
                  <a:schemeClr val="accent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Roboto regular" charset="0"/>
                <a:ea typeface="ＭＳ Ｐゴシック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Roboto regular" charset="0"/>
                <a:ea typeface="ＭＳ Ｐゴシック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Roboto regular" charset="0"/>
                <a:ea typeface="ＭＳ Ｐゴシック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Roboto regular" charset="0"/>
                <a:ea typeface="ＭＳ Ｐゴシック" charset="0"/>
              </a:defRPr>
            </a:lvl9pPr>
          </a:lstStyle>
          <a:p>
            <a:r>
              <a:rPr lang="en-US" dirty="0"/>
              <a:t>DST Model Vs. Prime</a:t>
            </a:r>
            <a:br>
              <a:rPr lang="en-US" dirty="0"/>
            </a:br>
            <a:r>
              <a:rPr lang="it-IT" sz="2000" i="1" cap="none" dirty="0">
                <a:solidFill>
                  <a:srgbClr val="343434"/>
                </a:solidFill>
              </a:rPr>
              <a:t>Medication Adherence – Hypertension</a:t>
            </a:r>
            <a:endParaRPr lang="en-US" dirty="0">
              <a:solidFill>
                <a:srgbClr val="343434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27EA52-8C50-4ED8-87F5-C5DFE5953B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96" y="694102"/>
            <a:ext cx="2948763" cy="1828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CB4C069-9FDD-4FF2-9745-E3B041AB0D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4622" y="694102"/>
            <a:ext cx="2972996" cy="1828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73C91DA-AD1A-4BF4-B5D1-74D00287E8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2081" y="694102"/>
            <a:ext cx="2949831" cy="18288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E7D56D4-343D-4044-9F75-DE0F1726E8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088" y="2774362"/>
            <a:ext cx="2970010" cy="18288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396BC1E-76EB-454F-8E29-BCBA3D84CB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64622" y="2774362"/>
            <a:ext cx="2947988" cy="18288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063E1E4-3859-4F31-A8F2-59A79821C2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34632" y="2774362"/>
            <a:ext cx="2977784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477558"/>
      </p:ext>
    </p:extLst>
  </p:cSld>
  <p:clrMapOvr>
    <a:masterClrMapping/>
  </p:clrMapOvr>
  <p:transition spd="slow" advClick="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FEACDA70-413E-4ECE-8677-C55CD8EF948B}"/>
              </a:ext>
            </a:extLst>
          </p:cNvPr>
          <p:cNvSpPr txBox="1">
            <a:spLocks/>
          </p:cNvSpPr>
          <p:nvPr/>
        </p:nvSpPr>
        <p:spPr>
          <a:xfrm>
            <a:off x="8604784" y="5615680"/>
            <a:ext cx="329666" cy="22245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8">
              <a:buClr>
                <a:srgbClr val="000000"/>
              </a:buClr>
            </a:pPr>
            <a:fld id="{00000000-1234-1234-1234-123412341234}" type="slidenum">
              <a:rPr lang="en" kern="0" smtClean="0">
                <a:solidFill>
                  <a:srgbClr val="008DC4"/>
                </a:solidFill>
              </a:rPr>
              <a:pPr defTabSz="914378">
                <a:buClr>
                  <a:srgbClr val="000000"/>
                </a:buClr>
              </a:pPr>
              <a:t>15</a:t>
            </a:fld>
            <a:endParaRPr lang="en" kern="0" dirty="0">
              <a:solidFill>
                <a:srgbClr val="008DC4"/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64DC841-9AAB-43B9-B2F4-309818F8F39A}"/>
              </a:ext>
            </a:extLst>
          </p:cNvPr>
          <p:cNvSpPr txBox="1">
            <a:spLocks/>
          </p:cNvSpPr>
          <p:nvPr/>
        </p:nvSpPr>
        <p:spPr>
          <a:xfrm>
            <a:off x="102088" y="132567"/>
            <a:ext cx="8139753" cy="561535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 cap="all">
                <a:solidFill>
                  <a:schemeClr val="accent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Roboto regular" charset="0"/>
                <a:ea typeface="ＭＳ Ｐゴシック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Roboto regular" charset="0"/>
                <a:ea typeface="ＭＳ Ｐゴシック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Roboto regular" charset="0"/>
                <a:ea typeface="ＭＳ Ｐゴシック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Roboto regular" charset="0"/>
                <a:ea typeface="ＭＳ Ｐゴシック" charset="0"/>
              </a:defRPr>
            </a:lvl9pPr>
          </a:lstStyle>
          <a:p>
            <a:r>
              <a:rPr lang="en-US" dirty="0"/>
              <a:t>DST Model Vs. Prime</a:t>
            </a:r>
            <a:br>
              <a:rPr lang="en-US" dirty="0"/>
            </a:br>
            <a:r>
              <a:rPr lang="it-IT" sz="2000" i="1" cap="none" dirty="0">
                <a:solidFill>
                  <a:srgbClr val="343434"/>
                </a:solidFill>
              </a:rPr>
              <a:t>Medication Adherence – Hypertension</a:t>
            </a:r>
            <a:endParaRPr lang="en-US" dirty="0">
              <a:solidFill>
                <a:srgbClr val="343434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950F7F9-FC41-4A20-9421-B361F139EC37}"/>
              </a:ext>
            </a:extLst>
          </p:cNvPr>
          <p:cNvSpPr/>
          <p:nvPr/>
        </p:nvSpPr>
        <p:spPr>
          <a:xfrm>
            <a:off x="781165" y="3947383"/>
            <a:ext cx="7460676" cy="19389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marL="128588" indent="-128588" defTabSz="6858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</a:rPr>
              <a:t>When comparing the </a:t>
            </a:r>
            <a:r>
              <a:rPr lang="en-US" sz="1200" dirty="0">
                <a:solidFill>
                  <a:srgbClr val="0070C0"/>
                </a:solidFill>
                <a:latin typeface="Century Gothic" panose="020B0502020202020204" pitchFamily="34" charset="0"/>
              </a:rPr>
              <a:t>DST Medication Adherence – Hypertension V2 model 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</a:rPr>
              <a:t>Vs. </a:t>
            </a:r>
            <a:r>
              <a:rPr lang="en-US" sz="1200" dirty="0">
                <a:solidFill>
                  <a:srgbClr val="FF0000"/>
                </a:solidFill>
                <a:latin typeface="Century Gothic" panose="020B0502020202020204" pitchFamily="34" charset="0"/>
              </a:rPr>
              <a:t>PRIME model </a:t>
            </a:r>
            <a:r>
              <a:rPr lang="en-US" sz="1200" dirty="0">
                <a:solidFill>
                  <a:srgbClr val="000000"/>
                </a:solidFill>
                <a:latin typeface="Century Gothic" panose="020B0502020202020204" pitchFamily="34" charset="0"/>
              </a:rPr>
              <a:t>we consistently see differences overall and monthly.</a:t>
            </a:r>
          </a:p>
          <a:p>
            <a:pPr marL="128588" indent="-128588" defTabSz="685800"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128588" indent="-128588" defTabSz="6858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70C0"/>
                </a:solidFill>
                <a:latin typeface="Century Gothic" panose="020B0502020202020204" pitchFamily="34" charset="0"/>
              </a:rPr>
              <a:t>DST V2 </a:t>
            </a:r>
            <a:r>
              <a:rPr lang="en-US" sz="1200" dirty="0">
                <a:solidFill>
                  <a:srgbClr val="000000"/>
                </a:solidFill>
                <a:latin typeface="Century Gothic" panose="020B0502020202020204" pitchFamily="34" charset="0"/>
              </a:rPr>
              <a:t>is estimated to achieve 6.15x non-adherence in comparison to random targeting</a:t>
            </a:r>
          </a:p>
          <a:p>
            <a:pPr marL="128588" indent="-128588" defTabSz="685800"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128588" indent="-128588" defTabSz="6858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F0000"/>
                </a:solidFill>
                <a:latin typeface="Century Gothic" panose="020B0502020202020204" pitchFamily="34" charset="0"/>
              </a:rPr>
              <a:t>PRIME model </a:t>
            </a:r>
            <a:r>
              <a:rPr lang="en-US" sz="1200" dirty="0">
                <a:solidFill>
                  <a:srgbClr val="000000"/>
                </a:solidFill>
                <a:latin typeface="Century Gothic" panose="020B0502020202020204" pitchFamily="34" charset="0"/>
              </a:rPr>
              <a:t>is estimated to achieve 4.09x non-adherence in comparison to random targeting </a:t>
            </a:r>
          </a:p>
          <a:p>
            <a:pPr marL="128588" indent="-128588" defTabSz="685800"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128588" indent="-128588" defTabSz="6858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latin typeface="Century Gothic" panose="020B0502020202020204" pitchFamily="34" charset="0"/>
              </a:rPr>
              <a:t>The business should productionize 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</a:rPr>
              <a:t>the </a:t>
            </a:r>
            <a:r>
              <a:rPr lang="en-US" sz="1200" dirty="0">
                <a:solidFill>
                  <a:srgbClr val="0070C0"/>
                </a:solidFill>
                <a:latin typeface="Century Gothic" panose="020B0502020202020204" pitchFamily="34" charset="0"/>
              </a:rPr>
              <a:t>DST Medication Adherence – Hypertension V2 model </a:t>
            </a:r>
            <a:r>
              <a:rPr lang="en-US" sz="1200" dirty="0">
                <a:solidFill>
                  <a:srgbClr val="000000"/>
                </a:solidFill>
                <a:latin typeface="Century Gothic" panose="020B0502020202020204" pitchFamily="34" charset="0"/>
              </a:rPr>
              <a:t>if their goal is identifying more non-adherent members.</a:t>
            </a:r>
            <a:endParaRPr lang="en-US" sz="12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128588" indent="-128588" defTabSz="685800">
              <a:buFont typeface="Arial" panose="020B0604020202020204" pitchFamily="34" charset="0"/>
              <a:buChar char="•"/>
            </a:pPr>
            <a:endParaRPr lang="en-US" sz="12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9B0AAD-485E-46C0-A2CB-28B4D3A533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580" y="808402"/>
            <a:ext cx="4428268" cy="273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783774"/>
      </p:ext>
    </p:extLst>
  </p:cSld>
  <p:clrMapOvr>
    <a:masterClrMapping/>
  </p:clrMapOvr>
  <p:transition spd="slow" advClick="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C7F1C-F9D3-4260-A5E1-357F8B7D4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400" y="2743200"/>
            <a:ext cx="3276600" cy="561535"/>
          </a:xfrm>
        </p:spPr>
        <p:txBody>
          <a:bodyPr>
            <a:noAutofit/>
          </a:bodyPr>
          <a:lstStyle/>
          <a:p>
            <a:r>
              <a:rPr lang="en-US" sz="3600" b="1" dirty="0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416547777"/>
      </p:ext>
    </p:extLst>
  </p:cSld>
  <p:clrMapOvr>
    <a:masterClrMapping/>
  </p:clrMapOvr>
  <p:transition spd="slow" advClick="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C080272-80B4-46D9-9204-5928A0B309C8}"/>
              </a:ext>
            </a:extLst>
          </p:cNvPr>
          <p:cNvSpPr txBox="1">
            <a:spLocks/>
          </p:cNvSpPr>
          <p:nvPr/>
        </p:nvSpPr>
        <p:spPr>
          <a:xfrm>
            <a:off x="304800" y="304800"/>
            <a:ext cx="8229600" cy="514350"/>
          </a:xfrm>
          <a:prstGeom prst="rect">
            <a:avLst/>
          </a:prstGeom>
        </p:spPr>
        <p:txBody>
          <a:bodyPr>
            <a:normAutofit fontScale="60000" lnSpcReduction="20000"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 cap="all">
                <a:solidFill>
                  <a:schemeClr val="accent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Roboto regular" charset="0"/>
                <a:ea typeface="ＭＳ Ｐゴシック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Roboto regular" charset="0"/>
                <a:ea typeface="ＭＳ Ｐゴシック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Roboto regular" charset="0"/>
                <a:ea typeface="ＭＳ Ｐゴシック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Roboto regular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3A3A3A"/>
                </a:solidFill>
              </a:rPr>
              <a:t>Appendix: Descriptive Statistics</a:t>
            </a:r>
            <a:br>
              <a:rPr lang="en-US" dirty="0">
                <a:solidFill>
                  <a:srgbClr val="3A3A3A"/>
                </a:solidFill>
              </a:rPr>
            </a:br>
            <a:endParaRPr lang="en-US" dirty="0">
              <a:solidFill>
                <a:srgbClr val="3A3A3A"/>
              </a:solidFill>
            </a:endParaRPr>
          </a:p>
        </p:txBody>
      </p:sp>
      <p:graphicFrame>
        <p:nvGraphicFramePr>
          <p:cNvPr id="5" name="Table 8">
            <a:extLst>
              <a:ext uri="{FF2B5EF4-FFF2-40B4-BE49-F238E27FC236}">
                <a16:creationId xmlns:a16="http://schemas.microsoft.com/office/drawing/2014/main" id="{2C94757C-1138-4889-B5DC-3231D4E1ED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3883392"/>
              </p:ext>
            </p:extLst>
          </p:nvPr>
        </p:nvGraphicFramePr>
        <p:xfrm>
          <a:off x="152401" y="811530"/>
          <a:ext cx="3428999" cy="42672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84788">
                  <a:extLst>
                    <a:ext uri="{9D8B030D-6E8A-4147-A177-3AD203B41FA5}">
                      <a16:colId xmlns:a16="http://schemas.microsoft.com/office/drawing/2014/main" val="110392881"/>
                    </a:ext>
                  </a:extLst>
                </a:gridCol>
                <a:gridCol w="802769">
                  <a:extLst>
                    <a:ext uri="{9D8B030D-6E8A-4147-A177-3AD203B41FA5}">
                      <a16:colId xmlns:a16="http://schemas.microsoft.com/office/drawing/2014/main" val="2895436233"/>
                    </a:ext>
                  </a:extLst>
                </a:gridCol>
                <a:gridCol w="941442">
                  <a:extLst>
                    <a:ext uri="{9D8B030D-6E8A-4147-A177-3AD203B41FA5}">
                      <a16:colId xmlns:a16="http://schemas.microsoft.com/office/drawing/2014/main" val="4183226691"/>
                    </a:ext>
                  </a:extLst>
                </a:gridCol>
              </a:tblGrid>
              <a:tr h="275273">
                <a:tc rowSpan="2"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Variable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Non-Adherence n (%)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8981666"/>
                  </a:ext>
                </a:extLst>
              </a:tr>
              <a:tr h="27527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No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00344288"/>
                  </a:ext>
                </a:extLst>
              </a:tr>
              <a:tr h="22939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Medication formulary count within 1-year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  <a:latin typeface="+mn-lt"/>
                        </a:rPr>
                        <a:t>8 (4- 13)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  <a:latin typeface="+mn-lt"/>
                        </a:rPr>
                        <a:t>9 (6-14)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7755697"/>
                  </a:ext>
                </a:extLst>
              </a:tr>
              <a:tr h="22939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SVI unemployed percentile percentage of civilian (age 16+)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  <a:latin typeface="+mn-lt"/>
                        </a:rPr>
                        <a:t>0.46 (0.22- 0.69)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  <a:latin typeface="+mn-lt"/>
                        </a:rPr>
                        <a:t>0.44 (0.22-0.67)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9445338"/>
                  </a:ext>
                </a:extLst>
              </a:tr>
              <a:tr h="22939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Hypertension Medication adherence rate from past 2-3-months ≥ 80%</a:t>
                      </a:r>
                    </a:p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Yes</a:t>
                      </a:r>
                    </a:p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No</a:t>
                      </a:r>
                    </a:p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Missing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endParaRPr lang="en-US" sz="8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r>
                        <a:rPr lang="en-US" sz="800" dirty="0">
                          <a:solidFill>
                            <a:srgbClr val="000000"/>
                          </a:solidFill>
                          <a:latin typeface="+mn-lt"/>
                        </a:rPr>
                        <a:t>3,777 (3.1)</a:t>
                      </a:r>
                    </a:p>
                    <a:p>
                      <a:r>
                        <a:rPr lang="en-US" sz="800" dirty="0">
                          <a:solidFill>
                            <a:srgbClr val="000000"/>
                          </a:solidFill>
                          <a:latin typeface="+mn-lt"/>
                        </a:rPr>
                        <a:t>8,016 (81.6)</a:t>
                      </a:r>
                    </a:p>
                    <a:p>
                      <a:r>
                        <a:rPr lang="en-US" sz="800" dirty="0">
                          <a:solidFill>
                            <a:srgbClr val="000000"/>
                          </a:solidFill>
                          <a:latin typeface="+mn-lt"/>
                        </a:rPr>
                        <a:t>5,640 (8.6)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endParaRPr lang="en-US" sz="8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r>
                        <a:rPr lang="en-US" sz="800" dirty="0">
                          <a:solidFill>
                            <a:srgbClr val="000000"/>
                          </a:solidFill>
                          <a:latin typeface="+mn-lt"/>
                        </a:rPr>
                        <a:t>116,736 (96.9)</a:t>
                      </a:r>
                    </a:p>
                    <a:p>
                      <a:r>
                        <a:rPr lang="en-US" sz="800" dirty="0">
                          <a:solidFill>
                            <a:srgbClr val="000000"/>
                          </a:solidFill>
                          <a:latin typeface="+mn-lt"/>
                        </a:rPr>
                        <a:t>1,811 (18.4)</a:t>
                      </a:r>
                    </a:p>
                    <a:p>
                      <a:r>
                        <a:rPr lang="en-US" sz="800" dirty="0">
                          <a:solidFill>
                            <a:srgbClr val="000000"/>
                          </a:solidFill>
                          <a:latin typeface="+mn-lt"/>
                        </a:rPr>
                        <a:t>60,066 (91.4)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6944424"/>
                  </a:ext>
                </a:extLst>
              </a:tr>
              <a:tr h="22939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Hypertension Medication adherence rate from prior year ≥ 80%</a:t>
                      </a:r>
                    </a:p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Yes</a:t>
                      </a:r>
                    </a:p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No</a:t>
                      </a:r>
                    </a:p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Missing</a:t>
                      </a:r>
                    </a:p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endParaRPr lang="en-US" sz="8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r>
                        <a:rPr lang="en-US" sz="800" dirty="0">
                          <a:solidFill>
                            <a:srgbClr val="000000"/>
                          </a:solidFill>
                          <a:latin typeface="+mn-lt"/>
                        </a:rPr>
                        <a:t>9,518 (7.0)</a:t>
                      </a:r>
                    </a:p>
                    <a:p>
                      <a:r>
                        <a:rPr lang="en-US" sz="800" dirty="0">
                          <a:solidFill>
                            <a:srgbClr val="000000"/>
                          </a:solidFill>
                          <a:latin typeface="+mn-lt"/>
                        </a:rPr>
                        <a:t>2,504 (18.5)</a:t>
                      </a:r>
                    </a:p>
                    <a:p>
                      <a:r>
                        <a:rPr lang="en-US" sz="800" dirty="0">
                          <a:solidFill>
                            <a:srgbClr val="000000"/>
                          </a:solidFill>
                          <a:latin typeface="+mn-lt"/>
                        </a:rPr>
                        <a:t>5,411 (11.6)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endParaRPr lang="en-US" sz="8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r>
                        <a:rPr lang="en-US" sz="800" dirty="0">
                          <a:solidFill>
                            <a:srgbClr val="000000"/>
                          </a:solidFill>
                          <a:latin typeface="+mn-lt"/>
                        </a:rPr>
                        <a:t>126,147 (93.0)</a:t>
                      </a:r>
                    </a:p>
                    <a:p>
                      <a:r>
                        <a:rPr lang="en-US" sz="800" dirty="0">
                          <a:solidFill>
                            <a:srgbClr val="000000"/>
                          </a:solidFill>
                          <a:latin typeface="+mn-lt"/>
                        </a:rPr>
                        <a:t>11,042 (81.5)</a:t>
                      </a:r>
                    </a:p>
                    <a:p>
                      <a:r>
                        <a:rPr lang="en-US" sz="800" dirty="0">
                          <a:solidFill>
                            <a:srgbClr val="000000"/>
                          </a:solidFill>
                          <a:latin typeface="+mn-lt"/>
                        </a:rPr>
                        <a:t>41,424 (88.4)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1830711"/>
                  </a:ext>
                </a:extLst>
              </a:tr>
              <a:tr h="22939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Antihypertensives prescription medication within 6-months</a:t>
                      </a:r>
                    </a:p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Yes</a:t>
                      </a:r>
                    </a:p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No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endParaRPr lang="en-US" sz="8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r>
                        <a:rPr lang="en-US" sz="800" dirty="0">
                          <a:solidFill>
                            <a:srgbClr val="000000"/>
                          </a:solidFill>
                          <a:latin typeface="+mn-lt"/>
                        </a:rPr>
                        <a:t>16,185 (8.4)</a:t>
                      </a:r>
                    </a:p>
                    <a:p>
                      <a:r>
                        <a:rPr lang="en-US" sz="800" dirty="0">
                          <a:solidFill>
                            <a:srgbClr val="000000"/>
                          </a:solidFill>
                          <a:latin typeface="+mn-lt"/>
                        </a:rPr>
                        <a:t>1,248 (46.6)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endParaRPr lang="en-US" sz="8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r>
                        <a:rPr lang="en-US" sz="800" dirty="0">
                          <a:solidFill>
                            <a:srgbClr val="000000"/>
                          </a:solidFill>
                          <a:latin typeface="+mn-lt"/>
                        </a:rPr>
                        <a:t>177,183 (91.6)</a:t>
                      </a:r>
                    </a:p>
                    <a:p>
                      <a:r>
                        <a:rPr lang="en-US" sz="800" dirty="0">
                          <a:solidFill>
                            <a:srgbClr val="000000"/>
                          </a:solidFill>
                          <a:latin typeface="+mn-lt"/>
                        </a:rPr>
                        <a:t>1,430 (53.4)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4956685"/>
                  </a:ext>
                </a:extLst>
              </a:tr>
              <a:tr h="22939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Home Market Area</a:t>
                      </a:r>
                    </a:p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Ft Lauderdale/ W Palm Beach</a:t>
                      </a:r>
                    </a:p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Tampa/St Pete/Clearwater</a:t>
                      </a:r>
                    </a:p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Orlando</a:t>
                      </a:r>
                    </a:p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Pensacola</a:t>
                      </a:r>
                    </a:p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Jacksonville</a:t>
                      </a:r>
                    </a:p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Miami</a:t>
                      </a:r>
                    </a:p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No Market Area Defined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r>
                        <a:rPr lang="en-US" sz="800" dirty="0">
                          <a:solidFill>
                            <a:srgbClr val="000000"/>
                          </a:solidFill>
                          <a:latin typeface="+mn-lt"/>
                        </a:rPr>
                        <a:t>3,258 (8.3)</a:t>
                      </a:r>
                    </a:p>
                    <a:p>
                      <a:r>
                        <a:rPr lang="en-US" sz="800" dirty="0">
                          <a:solidFill>
                            <a:srgbClr val="000000"/>
                          </a:solidFill>
                          <a:latin typeface="+mn-lt"/>
                        </a:rPr>
                        <a:t>4,964 (8.5)</a:t>
                      </a:r>
                    </a:p>
                    <a:p>
                      <a:r>
                        <a:rPr lang="en-US" sz="800" dirty="0">
                          <a:solidFill>
                            <a:srgbClr val="000000"/>
                          </a:solidFill>
                          <a:latin typeface="+mn-lt"/>
                        </a:rPr>
                        <a:t>3,150 (9.4)</a:t>
                      </a:r>
                    </a:p>
                    <a:p>
                      <a:r>
                        <a:rPr lang="en-US" sz="800" dirty="0">
                          <a:solidFill>
                            <a:srgbClr val="000000"/>
                          </a:solidFill>
                          <a:latin typeface="+mn-lt"/>
                        </a:rPr>
                        <a:t>2,417 (9.2)</a:t>
                      </a:r>
                    </a:p>
                    <a:p>
                      <a:r>
                        <a:rPr lang="en-US" sz="800" dirty="0">
                          <a:solidFill>
                            <a:srgbClr val="000000"/>
                          </a:solidFill>
                          <a:latin typeface="+mn-lt"/>
                        </a:rPr>
                        <a:t>3,095 (9.6)</a:t>
                      </a:r>
                    </a:p>
                    <a:p>
                      <a:r>
                        <a:rPr lang="en-US" sz="800" dirty="0">
                          <a:solidFill>
                            <a:srgbClr val="000000"/>
                          </a:solidFill>
                          <a:latin typeface="+mn-lt"/>
                        </a:rPr>
                        <a:t>294 (10.5)</a:t>
                      </a:r>
                    </a:p>
                    <a:p>
                      <a:r>
                        <a:rPr lang="en-US" sz="800" dirty="0">
                          <a:solidFill>
                            <a:srgbClr val="000000"/>
                          </a:solidFill>
                          <a:latin typeface="+mn-lt"/>
                        </a:rPr>
                        <a:t>255 (8.0)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r>
                        <a:rPr lang="en-US" sz="800" dirty="0">
                          <a:solidFill>
                            <a:srgbClr val="000000"/>
                          </a:solidFill>
                          <a:latin typeface="+mn-lt"/>
                        </a:rPr>
                        <a:t>35,985 (91.7)</a:t>
                      </a:r>
                    </a:p>
                    <a:p>
                      <a:r>
                        <a:rPr lang="en-US" sz="800" dirty="0">
                          <a:solidFill>
                            <a:srgbClr val="000000"/>
                          </a:solidFill>
                          <a:latin typeface="+mn-lt"/>
                        </a:rPr>
                        <a:t>53,607 (91.5)</a:t>
                      </a:r>
                    </a:p>
                    <a:p>
                      <a:r>
                        <a:rPr lang="en-US" sz="800" dirty="0">
                          <a:solidFill>
                            <a:srgbClr val="000000"/>
                          </a:solidFill>
                          <a:latin typeface="+mn-lt"/>
                        </a:rPr>
                        <a:t>30,481 (90.6)</a:t>
                      </a:r>
                    </a:p>
                    <a:p>
                      <a:r>
                        <a:rPr lang="en-US" sz="800" dirty="0">
                          <a:solidFill>
                            <a:srgbClr val="000000"/>
                          </a:solidFill>
                          <a:latin typeface="+mn-lt"/>
                        </a:rPr>
                        <a:t>23,833 (90.8)</a:t>
                      </a:r>
                    </a:p>
                    <a:p>
                      <a:r>
                        <a:rPr lang="en-US" sz="800" dirty="0">
                          <a:solidFill>
                            <a:srgbClr val="000000"/>
                          </a:solidFill>
                          <a:latin typeface="+mn-lt"/>
                        </a:rPr>
                        <a:t>29,242 (90.4)</a:t>
                      </a:r>
                    </a:p>
                    <a:p>
                      <a:r>
                        <a:rPr lang="en-US" sz="800" dirty="0">
                          <a:solidFill>
                            <a:srgbClr val="000000"/>
                          </a:solidFill>
                          <a:latin typeface="+mn-lt"/>
                        </a:rPr>
                        <a:t>2,517 (89.5)</a:t>
                      </a:r>
                    </a:p>
                    <a:p>
                      <a:r>
                        <a:rPr lang="en-US" sz="800" dirty="0">
                          <a:solidFill>
                            <a:srgbClr val="000000"/>
                          </a:solidFill>
                          <a:latin typeface="+mn-lt"/>
                        </a:rPr>
                        <a:t>2,948 (92.0)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7135017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68E97F1-6DC5-4F4A-9E12-1D540BC31BD3}"/>
              </a:ext>
            </a:extLst>
          </p:cNvPr>
          <p:cNvSpPr txBox="1"/>
          <p:nvPr/>
        </p:nvSpPr>
        <p:spPr>
          <a:xfrm>
            <a:off x="457200" y="60198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>
                <a:solidFill>
                  <a:srgbClr val="343434"/>
                </a:solidFill>
              </a:rPr>
              <a:t>* Reporting Median (IQR) for numeric</a:t>
            </a:r>
          </a:p>
          <a:p>
            <a:r>
              <a:rPr lang="en-US" sz="800" i="1" dirty="0">
                <a:solidFill>
                  <a:srgbClr val="343434"/>
                </a:solidFill>
              </a:rPr>
              <a:t>All results are from Train Data</a:t>
            </a:r>
            <a:endParaRPr lang="en-US" sz="1100" i="1" dirty="0">
              <a:solidFill>
                <a:srgbClr val="343434"/>
              </a:solidFill>
            </a:endParaRPr>
          </a:p>
          <a:p>
            <a:endParaRPr lang="en-US" sz="800" dirty="0">
              <a:solidFill>
                <a:srgbClr val="343434"/>
              </a:solidFill>
            </a:endParaRPr>
          </a:p>
        </p:txBody>
      </p:sp>
      <p:graphicFrame>
        <p:nvGraphicFramePr>
          <p:cNvPr id="10" name="Table 8">
            <a:extLst>
              <a:ext uri="{FF2B5EF4-FFF2-40B4-BE49-F238E27FC236}">
                <a16:creationId xmlns:a16="http://schemas.microsoft.com/office/drawing/2014/main" id="{3692F4F4-C8CD-4586-9D31-AE6D8C24A5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1721749"/>
              </p:ext>
            </p:extLst>
          </p:nvPr>
        </p:nvGraphicFramePr>
        <p:xfrm>
          <a:off x="4724400" y="811530"/>
          <a:ext cx="3186418" cy="244983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47799">
                  <a:extLst>
                    <a:ext uri="{9D8B030D-6E8A-4147-A177-3AD203B41FA5}">
                      <a16:colId xmlns:a16="http://schemas.microsoft.com/office/drawing/2014/main" val="110392881"/>
                    </a:ext>
                  </a:extLst>
                </a:gridCol>
                <a:gridCol w="838201">
                  <a:extLst>
                    <a:ext uri="{9D8B030D-6E8A-4147-A177-3AD203B41FA5}">
                      <a16:colId xmlns:a16="http://schemas.microsoft.com/office/drawing/2014/main" val="2895436233"/>
                    </a:ext>
                  </a:extLst>
                </a:gridCol>
                <a:gridCol w="900418">
                  <a:extLst>
                    <a:ext uri="{9D8B030D-6E8A-4147-A177-3AD203B41FA5}">
                      <a16:colId xmlns:a16="http://schemas.microsoft.com/office/drawing/2014/main" val="4183226691"/>
                    </a:ext>
                  </a:extLst>
                </a:gridCol>
              </a:tblGrid>
              <a:tr h="275273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Variable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Non-Adherence n (%)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8981666"/>
                  </a:ext>
                </a:extLst>
              </a:tr>
              <a:tr h="27527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No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00344288"/>
                  </a:ext>
                </a:extLst>
              </a:tr>
              <a:tr h="22939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Distinct number of pharmacies visited within 1-year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&lt;6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6 – 10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11 +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/>
                      <a:endParaRPr lang="en-US" sz="8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l"/>
                      <a:endParaRPr lang="en-US" sz="8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l"/>
                      <a:r>
                        <a:rPr lang="en-US" sz="800" dirty="0">
                          <a:solidFill>
                            <a:srgbClr val="000000"/>
                          </a:solidFill>
                          <a:latin typeface="+mn-lt"/>
                        </a:rPr>
                        <a:t>17,236 (8.9)</a:t>
                      </a:r>
                    </a:p>
                    <a:p>
                      <a:pPr algn="l"/>
                      <a:r>
                        <a:rPr lang="en-US" sz="800" dirty="0">
                          <a:solidFill>
                            <a:srgbClr val="000000"/>
                          </a:solidFill>
                          <a:latin typeface="+mn-lt"/>
                        </a:rPr>
                        <a:t>190 (11.8)</a:t>
                      </a:r>
                    </a:p>
                    <a:p>
                      <a:pPr algn="l"/>
                      <a:r>
                        <a:rPr lang="en-US" sz="800" dirty="0">
                          <a:solidFill>
                            <a:srgbClr val="000000"/>
                          </a:solidFill>
                          <a:latin typeface="+mn-lt"/>
                        </a:rPr>
                        <a:t>7 (21.9)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8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l"/>
                      <a:endParaRPr lang="en-US" sz="8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l"/>
                      <a:r>
                        <a:rPr lang="en-US" sz="800" dirty="0">
                          <a:solidFill>
                            <a:srgbClr val="000000"/>
                          </a:solidFill>
                          <a:latin typeface="+mn-lt"/>
                        </a:rPr>
                        <a:t>177,163 (91.1)</a:t>
                      </a:r>
                    </a:p>
                    <a:p>
                      <a:pPr algn="l"/>
                      <a:r>
                        <a:rPr lang="en-US" sz="800" dirty="0">
                          <a:solidFill>
                            <a:srgbClr val="000000"/>
                          </a:solidFill>
                          <a:latin typeface="+mn-lt"/>
                        </a:rPr>
                        <a:t>1,425 (88.2)</a:t>
                      </a:r>
                    </a:p>
                    <a:p>
                      <a:pPr algn="l"/>
                      <a:r>
                        <a:rPr lang="en-US" sz="800" dirty="0">
                          <a:solidFill>
                            <a:srgbClr val="000000"/>
                          </a:solidFill>
                          <a:latin typeface="+mn-lt"/>
                        </a:rPr>
                        <a:t>25 (78.1)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8263262"/>
                  </a:ext>
                </a:extLst>
              </a:tr>
              <a:tr h="22939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New Member</a:t>
                      </a:r>
                    </a:p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Yes</a:t>
                      </a:r>
                    </a:p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No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/>
                      <a:endParaRPr lang="en-US" sz="8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l"/>
                      <a:r>
                        <a:rPr lang="en-US" sz="800" dirty="0">
                          <a:solidFill>
                            <a:srgbClr val="000000"/>
                          </a:solidFill>
                          <a:latin typeface="+mn-lt"/>
                        </a:rPr>
                        <a:t>1,198 (9.6)</a:t>
                      </a:r>
                    </a:p>
                    <a:p>
                      <a:pPr algn="l"/>
                      <a:r>
                        <a:rPr lang="en-US" sz="800" dirty="0">
                          <a:solidFill>
                            <a:srgbClr val="000000"/>
                          </a:solidFill>
                          <a:latin typeface="+mn-lt"/>
                        </a:rPr>
                        <a:t>16,235 (8.8)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8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l"/>
                      <a:r>
                        <a:rPr lang="en-US" sz="800" dirty="0">
                          <a:solidFill>
                            <a:srgbClr val="000000"/>
                          </a:solidFill>
                          <a:latin typeface="+mn-lt"/>
                        </a:rPr>
                        <a:t>11,244 (90.4)</a:t>
                      </a:r>
                    </a:p>
                    <a:p>
                      <a:pPr algn="l"/>
                      <a:r>
                        <a:rPr lang="en-US" sz="800" dirty="0">
                          <a:solidFill>
                            <a:srgbClr val="000000"/>
                          </a:solidFill>
                          <a:latin typeface="+mn-lt"/>
                        </a:rPr>
                        <a:t>167,369 (91.2)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4310367"/>
                  </a:ext>
                </a:extLst>
              </a:tr>
              <a:tr h="22939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 distinct prescriptions taken within 6-months 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&lt;3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3-4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5+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/>
                      <a:endParaRPr lang="en-US" sz="8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l"/>
                      <a:endParaRPr lang="en-US" sz="8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l"/>
                      <a:r>
                        <a:rPr lang="en-US" sz="800" dirty="0">
                          <a:solidFill>
                            <a:srgbClr val="000000"/>
                          </a:solidFill>
                          <a:latin typeface="+mn-lt"/>
                        </a:rPr>
                        <a:t>645 (19.8)</a:t>
                      </a:r>
                    </a:p>
                    <a:p>
                      <a:pPr algn="l"/>
                      <a:r>
                        <a:rPr lang="en-US" sz="800" dirty="0">
                          <a:solidFill>
                            <a:srgbClr val="000000"/>
                          </a:solidFill>
                          <a:latin typeface="+mn-lt"/>
                        </a:rPr>
                        <a:t>1,618 (13.1)</a:t>
                      </a:r>
                    </a:p>
                    <a:p>
                      <a:pPr algn="l"/>
                      <a:r>
                        <a:rPr lang="en-US" sz="800" dirty="0">
                          <a:solidFill>
                            <a:srgbClr val="000000"/>
                          </a:solidFill>
                          <a:latin typeface="+mn-lt"/>
                        </a:rPr>
                        <a:t>15,170 (8.4)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8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l"/>
                      <a:endParaRPr lang="en-US" sz="8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l"/>
                      <a:r>
                        <a:rPr lang="en-US" sz="800" dirty="0">
                          <a:solidFill>
                            <a:srgbClr val="000000"/>
                          </a:solidFill>
                          <a:latin typeface="+mn-lt"/>
                        </a:rPr>
                        <a:t>2,616 (80.2)</a:t>
                      </a:r>
                    </a:p>
                    <a:p>
                      <a:pPr algn="l"/>
                      <a:r>
                        <a:rPr lang="en-US" sz="800" dirty="0">
                          <a:solidFill>
                            <a:srgbClr val="000000"/>
                          </a:solidFill>
                          <a:latin typeface="+mn-lt"/>
                        </a:rPr>
                        <a:t>10,688 (86.9)</a:t>
                      </a:r>
                    </a:p>
                    <a:p>
                      <a:pPr algn="l"/>
                      <a:r>
                        <a:rPr lang="en-US" sz="800" dirty="0">
                          <a:solidFill>
                            <a:srgbClr val="000000"/>
                          </a:solidFill>
                          <a:latin typeface="+mn-lt"/>
                        </a:rPr>
                        <a:t>165,309 (91.6)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24824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7709608"/>
      </p:ext>
    </p:extLst>
  </p:cSld>
  <p:clrMapOvr>
    <a:masterClrMapping/>
  </p:clrMapOvr>
  <p:transition spd="slow" advClick="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C7F1C-F9D3-4260-A5E1-357F8B7D4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0" y="2743200"/>
            <a:ext cx="3276600" cy="561535"/>
          </a:xfrm>
        </p:spPr>
        <p:txBody>
          <a:bodyPr>
            <a:noAutofit/>
          </a:bodyPr>
          <a:lstStyle/>
          <a:p>
            <a:r>
              <a:rPr lang="en-US" sz="3600" b="1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748202200"/>
      </p:ext>
    </p:extLst>
  </p:cSld>
  <p:clrMapOvr>
    <a:masterClrMapping/>
  </p:clrMapOvr>
  <p:transition spd="slow"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39246-0131-43A8-9EDD-74DC8C25F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63877"/>
            <a:ext cx="2620771" cy="49302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100" kern="1200">
                <a:latin typeface="+mj-lt"/>
                <a:ea typeface="+mj-ea"/>
                <a:cs typeface="+mj-cs"/>
              </a:rPr>
              <a:t>Agenda: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16F4C-148A-46A6-A1D5-66B6127207D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732023" y="963877"/>
            <a:ext cx="4783327" cy="49302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343434"/>
                </a:solidFill>
                <a:ea typeface="+mn-ea"/>
                <a:cs typeface="+mn-cs"/>
              </a:rPr>
              <a:t>Objective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343434"/>
                </a:solidFill>
                <a:ea typeface="+mn-ea"/>
                <a:cs typeface="+mn-cs"/>
              </a:rPr>
              <a:t>Feature Selection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343434"/>
                </a:solidFill>
                <a:ea typeface="+mn-ea"/>
                <a:cs typeface="+mn-cs"/>
              </a:rPr>
              <a:t>Selected Features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343434"/>
                </a:solidFill>
                <a:ea typeface="+mn-ea"/>
                <a:cs typeface="+mn-cs"/>
              </a:rPr>
              <a:t>Model Development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343434"/>
                </a:solidFill>
                <a:ea typeface="+mn-ea"/>
                <a:cs typeface="+mn-cs"/>
              </a:rPr>
              <a:t>Significant Predictor Importance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343434"/>
                </a:solidFill>
                <a:ea typeface="+mn-ea"/>
                <a:cs typeface="+mn-cs"/>
              </a:rPr>
              <a:t>Model Performance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343434"/>
                </a:solidFill>
                <a:ea typeface="+mn-ea"/>
                <a:cs typeface="+mn-cs"/>
              </a:rPr>
              <a:t>Appendix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100" dirty="0">
              <a:solidFill>
                <a:srgbClr val="343434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779555"/>
      </p:ext>
    </p:extLst>
  </p:cSld>
  <p:clrMapOvr>
    <a:masterClrMapping/>
  </p:clrMapOvr>
  <p:transition spd="slow"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9A89982-64B2-4D6B-A927-5C6E2EAC9E62}"/>
              </a:ext>
            </a:extLst>
          </p:cNvPr>
          <p:cNvSpPr/>
          <p:nvPr/>
        </p:nvSpPr>
        <p:spPr>
          <a:xfrm>
            <a:off x="616957" y="3444240"/>
            <a:ext cx="4012257" cy="2209800"/>
          </a:xfrm>
          <a:prstGeom prst="rect">
            <a:avLst/>
          </a:prstGeom>
          <a:solidFill>
            <a:srgbClr val="009FAE">
              <a:alpha val="1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85CF08-D6C1-4763-BAEE-BB02E91FF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743" y="558618"/>
            <a:ext cx="7974920" cy="736782"/>
          </a:xfrm>
        </p:spPr>
        <p:txBody>
          <a:bodyPr>
            <a:normAutofit fontScale="90000"/>
          </a:bodyPr>
          <a:lstStyle/>
          <a:p>
            <a:r>
              <a:rPr lang="en-US" dirty="0"/>
              <a:t>Objective</a:t>
            </a:r>
            <a:br>
              <a:rPr lang="en-US" dirty="0"/>
            </a:br>
            <a:r>
              <a:rPr lang="it-IT" sz="2000" i="1" cap="none" dirty="0">
                <a:solidFill>
                  <a:srgbClr val="343434"/>
                </a:solidFill>
              </a:rPr>
              <a:t>Medication Adherence – Hypertension </a:t>
            </a:r>
            <a:br>
              <a:rPr lang="en-US" sz="2000" i="1" cap="none" dirty="0">
                <a:solidFill>
                  <a:schemeClr val="tx1"/>
                </a:solidFill>
              </a:rPr>
            </a:br>
            <a:endParaRPr lang="en-US" sz="2000" i="1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954DA-E627-48F1-87CC-88AB9EA9B6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957" y="1524000"/>
            <a:ext cx="7239263" cy="144779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1600" b="1" dirty="0">
                <a:solidFill>
                  <a:srgbClr val="343434"/>
                </a:solidFill>
              </a:rPr>
              <a:t>Model objective: </a:t>
            </a:r>
          </a:p>
          <a:p>
            <a:r>
              <a:rPr lang="en-US" sz="1600" dirty="0">
                <a:solidFill>
                  <a:srgbClr val="343434"/>
                </a:solidFill>
              </a:rPr>
              <a:t>This model predicts the probability that a member is compliant for the Hypertension Medication Adherence HEDIS measure.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343434"/>
                </a:solidFill>
              </a:rPr>
              <a:t>Business objective: </a:t>
            </a:r>
          </a:p>
          <a:p>
            <a:r>
              <a:rPr lang="en-US" sz="1600" dirty="0">
                <a:solidFill>
                  <a:srgbClr val="343434"/>
                </a:solidFill>
              </a:rPr>
              <a:t>Prioritize outreach resources to members who are most likely to be non-adherent with medications.</a:t>
            </a:r>
          </a:p>
          <a:p>
            <a:pPr marL="0" indent="0">
              <a:buNone/>
            </a:pPr>
            <a:endParaRPr lang="en-US" sz="1600" dirty="0">
              <a:solidFill>
                <a:srgbClr val="343434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275EA1E-6B97-4894-A7BC-B761BD670970}"/>
              </a:ext>
            </a:extLst>
          </p:cNvPr>
          <p:cNvSpPr txBox="1">
            <a:spLocks/>
          </p:cNvSpPr>
          <p:nvPr/>
        </p:nvSpPr>
        <p:spPr>
          <a:xfrm>
            <a:off x="616957" y="3495952"/>
            <a:ext cx="4012257" cy="2158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1600" b="1" dirty="0">
                <a:solidFill>
                  <a:srgbClr val="343434"/>
                </a:solidFill>
              </a:rPr>
              <a:t>Includes:</a:t>
            </a:r>
          </a:p>
          <a:p>
            <a:r>
              <a:rPr lang="en-US" sz="1600" dirty="0">
                <a:solidFill>
                  <a:srgbClr val="343434"/>
                </a:solidFill>
              </a:rPr>
              <a:t>Medicare Advantage Population</a:t>
            </a:r>
          </a:p>
          <a:p>
            <a:r>
              <a:rPr lang="en-US" sz="1600" dirty="0">
                <a:solidFill>
                  <a:srgbClr val="343434"/>
                </a:solidFill>
              </a:rPr>
              <a:t>2021 Prime Data</a:t>
            </a:r>
          </a:p>
          <a:p>
            <a:r>
              <a:rPr lang="en-US" sz="1600" dirty="0" err="1">
                <a:solidFill>
                  <a:srgbClr val="343434"/>
                </a:solidFill>
              </a:rPr>
              <a:t>Msr_id</a:t>
            </a:r>
            <a:r>
              <a:rPr lang="en-US" sz="1600" dirty="0">
                <a:solidFill>
                  <a:srgbClr val="343434"/>
                </a:solidFill>
              </a:rPr>
              <a:t> = “RAS”</a:t>
            </a:r>
          </a:p>
          <a:p>
            <a:pPr marL="0" indent="0">
              <a:buFont typeface="Arial" charset="0"/>
              <a:buNone/>
            </a:pPr>
            <a:endParaRPr lang="en-US" sz="1600" dirty="0">
              <a:solidFill>
                <a:srgbClr val="343434"/>
              </a:solidFill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BCCF2ED-F610-4B2E-A534-F2B1F4CA17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0104919"/>
              </p:ext>
            </p:extLst>
          </p:nvPr>
        </p:nvGraphicFramePr>
        <p:xfrm>
          <a:off x="5334000" y="3581400"/>
          <a:ext cx="2641985" cy="1752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41785">
                  <a:extLst>
                    <a:ext uri="{9D8B030D-6E8A-4147-A177-3AD203B41FA5}">
                      <a16:colId xmlns:a16="http://schemas.microsoft.com/office/drawing/2014/main" val="4128986086"/>
                    </a:ext>
                  </a:extLst>
                </a:gridCol>
                <a:gridCol w="882117">
                  <a:extLst>
                    <a:ext uri="{9D8B030D-6E8A-4147-A177-3AD203B41FA5}">
                      <a16:colId xmlns:a16="http://schemas.microsoft.com/office/drawing/2014/main" val="3685178931"/>
                    </a:ext>
                  </a:extLst>
                </a:gridCol>
                <a:gridCol w="718083">
                  <a:extLst>
                    <a:ext uri="{9D8B030D-6E8A-4147-A177-3AD203B41FA5}">
                      <a16:colId xmlns:a16="http://schemas.microsoft.com/office/drawing/2014/main" val="2119908284"/>
                    </a:ext>
                  </a:extLst>
                </a:gridCol>
              </a:tblGrid>
              <a:tr h="5842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Adherence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(%)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9766633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No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24,903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8.89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21012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Yes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255,161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91.1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09481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6254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5CF08-D6C1-4763-BAEE-BB02E91FF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743" y="558618"/>
            <a:ext cx="7974920" cy="736782"/>
          </a:xfrm>
        </p:spPr>
        <p:txBody>
          <a:bodyPr>
            <a:normAutofit fontScale="90000"/>
          </a:bodyPr>
          <a:lstStyle/>
          <a:p>
            <a:r>
              <a:rPr lang="en-US" dirty="0"/>
              <a:t>Overview</a:t>
            </a:r>
            <a:br>
              <a:rPr lang="en-US" dirty="0"/>
            </a:br>
            <a:r>
              <a:rPr lang="it-IT" sz="2000" i="1" cap="none" dirty="0">
                <a:solidFill>
                  <a:srgbClr val="343434"/>
                </a:solidFill>
              </a:rPr>
              <a:t>Medication Adherence – Hypertension</a:t>
            </a:r>
            <a:br>
              <a:rPr lang="en-US" sz="2000" i="1" cap="none" dirty="0">
                <a:solidFill>
                  <a:schemeClr val="tx1"/>
                </a:solidFill>
              </a:rPr>
            </a:br>
            <a:endParaRPr lang="en-US" sz="2000" i="1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8FDB09-BD32-416C-8106-BE06BADF54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808" y="2162743"/>
            <a:ext cx="4074330" cy="25325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413BAF-903F-4406-8D98-6E86789552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1975" y="2162743"/>
            <a:ext cx="4081493" cy="253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36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5CF08-D6C1-4763-BAEE-BB02E91FF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743" y="558618"/>
            <a:ext cx="7974920" cy="736782"/>
          </a:xfrm>
        </p:spPr>
        <p:txBody>
          <a:bodyPr>
            <a:normAutofit fontScale="90000"/>
          </a:bodyPr>
          <a:lstStyle/>
          <a:p>
            <a:r>
              <a:rPr lang="en-US" dirty="0"/>
              <a:t>Data Split</a:t>
            </a:r>
            <a:br>
              <a:rPr lang="en-US" dirty="0"/>
            </a:br>
            <a:r>
              <a:rPr lang="it-IT" sz="2000" i="1" cap="none" dirty="0">
                <a:solidFill>
                  <a:srgbClr val="343434"/>
                </a:solidFill>
              </a:rPr>
              <a:t>Medication Adherence – Hypertension</a:t>
            </a:r>
            <a:br>
              <a:rPr lang="en-US" sz="2000" i="1" cap="none" dirty="0">
                <a:solidFill>
                  <a:schemeClr val="tx1"/>
                </a:solidFill>
              </a:rPr>
            </a:br>
            <a:endParaRPr lang="en-US" sz="2000" i="1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F64DF0-A75A-42AA-9BEC-A388B79A5858}"/>
              </a:ext>
            </a:extLst>
          </p:cNvPr>
          <p:cNvSpPr txBox="1"/>
          <p:nvPr/>
        </p:nvSpPr>
        <p:spPr>
          <a:xfrm>
            <a:off x="1165290" y="1676400"/>
            <a:ext cx="7391400" cy="46166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343434"/>
                </a:solidFill>
              </a:rPr>
              <a:t>  [n = 280,064]  [Non-Adherence = 24,903] 8.89%</a:t>
            </a:r>
          </a:p>
        </p:txBody>
      </p:sp>
      <p:pic>
        <p:nvPicPr>
          <p:cNvPr id="8" name="Picture 2" descr="https://blogs.sas.com/content/sastraining/files/2013/09/JS_11.png">
            <a:extLst>
              <a:ext uri="{FF2B5EF4-FFF2-40B4-BE49-F238E27FC236}">
                <a16:creationId xmlns:a16="http://schemas.microsoft.com/office/drawing/2014/main" id="{9567183B-44A3-4CC5-B61C-1933188E50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27" b="37253"/>
          <a:stretch/>
        </p:blipFill>
        <p:spPr bwMode="auto">
          <a:xfrm>
            <a:off x="990600" y="1676400"/>
            <a:ext cx="657578" cy="537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176F184-00DE-4BD3-A729-73B85EC954C0}"/>
              </a:ext>
            </a:extLst>
          </p:cNvPr>
          <p:cNvCxnSpPr>
            <a:cxnSpLocks/>
          </p:cNvCxnSpPr>
          <p:nvPr/>
        </p:nvCxnSpPr>
        <p:spPr>
          <a:xfrm flipH="1">
            <a:off x="3733800" y="2438400"/>
            <a:ext cx="762001" cy="8382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476DD938-2A3A-4928-A7BD-ED9E84010D71}"/>
              </a:ext>
            </a:extLst>
          </p:cNvPr>
          <p:cNvSpPr txBox="1"/>
          <p:nvPr/>
        </p:nvSpPr>
        <p:spPr>
          <a:xfrm>
            <a:off x="2209800" y="3888557"/>
            <a:ext cx="2286001" cy="43088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343434"/>
                </a:solidFill>
              </a:rPr>
              <a:t>  [n =196,046]  </a:t>
            </a:r>
          </a:p>
          <a:p>
            <a:pPr algn="ctr"/>
            <a:r>
              <a:rPr lang="en-US" sz="1100" dirty="0">
                <a:solidFill>
                  <a:srgbClr val="343434"/>
                </a:solidFill>
              </a:rPr>
              <a:t>[Non-Adherence = 17,433] 8.89%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CEADA31-BDF0-45DA-A908-B21E1D438CF0}"/>
              </a:ext>
            </a:extLst>
          </p:cNvPr>
          <p:cNvSpPr txBox="1"/>
          <p:nvPr/>
        </p:nvSpPr>
        <p:spPr>
          <a:xfrm>
            <a:off x="4762500" y="3888557"/>
            <a:ext cx="2286001" cy="43088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343434"/>
                </a:solidFill>
              </a:rPr>
              <a:t> [n = 84,018]  </a:t>
            </a:r>
          </a:p>
          <a:p>
            <a:pPr algn="ctr"/>
            <a:r>
              <a:rPr lang="en-US" sz="1100" dirty="0">
                <a:solidFill>
                  <a:srgbClr val="343434"/>
                </a:solidFill>
              </a:rPr>
              <a:t>[Non-Adherence = 7,470] 8.89%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DCAEA49-79DC-4C18-92D3-AF3AFE914348}"/>
              </a:ext>
            </a:extLst>
          </p:cNvPr>
          <p:cNvSpPr txBox="1"/>
          <p:nvPr/>
        </p:nvSpPr>
        <p:spPr>
          <a:xfrm>
            <a:off x="2362200" y="3426892"/>
            <a:ext cx="1991501" cy="46166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343434"/>
                </a:solidFill>
              </a:rPr>
              <a:t>Train (70 %)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B371720-6509-4ACF-A6A4-8F647E58604D}"/>
              </a:ext>
            </a:extLst>
          </p:cNvPr>
          <p:cNvSpPr txBox="1"/>
          <p:nvPr/>
        </p:nvSpPr>
        <p:spPr>
          <a:xfrm>
            <a:off x="4909751" y="3426892"/>
            <a:ext cx="1991501" cy="46166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343434"/>
                </a:solidFill>
              </a:rPr>
              <a:t>Test (30 %)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4D2354E-510E-4A60-AEE0-8AD3A6CE6AFD}"/>
              </a:ext>
            </a:extLst>
          </p:cNvPr>
          <p:cNvCxnSpPr>
            <a:cxnSpLocks/>
          </p:cNvCxnSpPr>
          <p:nvPr/>
        </p:nvCxnSpPr>
        <p:spPr>
          <a:xfrm>
            <a:off x="4648201" y="2438400"/>
            <a:ext cx="990599" cy="83819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4D3F1CE-9F6C-4ABA-88AD-7962E7D07B32}"/>
              </a:ext>
            </a:extLst>
          </p:cNvPr>
          <p:cNvSpPr txBox="1"/>
          <p:nvPr/>
        </p:nvSpPr>
        <p:spPr>
          <a:xfrm>
            <a:off x="479570" y="4861914"/>
            <a:ext cx="4495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Monthly Volume (%) By Data Partition</a:t>
            </a:r>
          </a:p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F0C1D0D-DC3D-4416-A92A-C102C3AE79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4878294"/>
              </p:ext>
            </p:extLst>
          </p:nvPr>
        </p:nvGraphicFramePr>
        <p:xfrm>
          <a:off x="559743" y="5261280"/>
          <a:ext cx="7974013" cy="1023606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606581">
                  <a:extLst>
                    <a:ext uri="{9D8B030D-6E8A-4147-A177-3AD203B41FA5}">
                      <a16:colId xmlns:a16="http://schemas.microsoft.com/office/drawing/2014/main" val="706322522"/>
                    </a:ext>
                  </a:extLst>
                </a:gridCol>
                <a:gridCol w="606581">
                  <a:extLst>
                    <a:ext uri="{9D8B030D-6E8A-4147-A177-3AD203B41FA5}">
                      <a16:colId xmlns:a16="http://schemas.microsoft.com/office/drawing/2014/main" val="2287482605"/>
                    </a:ext>
                  </a:extLst>
                </a:gridCol>
                <a:gridCol w="606581">
                  <a:extLst>
                    <a:ext uri="{9D8B030D-6E8A-4147-A177-3AD203B41FA5}">
                      <a16:colId xmlns:a16="http://schemas.microsoft.com/office/drawing/2014/main" val="3696280468"/>
                    </a:ext>
                  </a:extLst>
                </a:gridCol>
                <a:gridCol w="606581">
                  <a:extLst>
                    <a:ext uri="{9D8B030D-6E8A-4147-A177-3AD203B41FA5}">
                      <a16:colId xmlns:a16="http://schemas.microsoft.com/office/drawing/2014/main" val="3991294664"/>
                    </a:ext>
                  </a:extLst>
                </a:gridCol>
                <a:gridCol w="606581">
                  <a:extLst>
                    <a:ext uri="{9D8B030D-6E8A-4147-A177-3AD203B41FA5}">
                      <a16:colId xmlns:a16="http://schemas.microsoft.com/office/drawing/2014/main" val="1770182146"/>
                    </a:ext>
                  </a:extLst>
                </a:gridCol>
                <a:gridCol w="606581">
                  <a:extLst>
                    <a:ext uri="{9D8B030D-6E8A-4147-A177-3AD203B41FA5}">
                      <a16:colId xmlns:a16="http://schemas.microsoft.com/office/drawing/2014/main" val="4084978526"/>
                    </a:ext>
                  </a:extLst>
                </a:gridCol>
                <a:gridCol w="606581">
                  <a:extLst>
                    <a:ext uri="{9D8B030D-6E8A-4147-A177-3AD203B41FA5}">
                      <a16:colId xmlns:a16="http://schemas.microsoft.com/office/drawing/2014/main" val="4073456744"/>
                    </a:ext>
                  </a:extLst>
                </a:gridCol>
                <a:gridCol w="606581">
                  <a:extLst>
                    <a:ext uri="{9D8B030D-6E8A-4147-A177-3AD203B41FA5}">
                      <a16:colId xmlns:a16="http://schemas.microsoft.com/office/drawing/2014/main" val="552904074"/>
                    </a:ext>
                  </a:extLst>
                </a:gridCol>
                <a:gridCol w="606581">
                  <a:extLst>
                    <a:ext uri="{9D8B030D-6E8A-4147-A177-3AD203B41FA5}">
                      <a16:colId xmlns:a16="http://schemas.microsoft.com/office/drawing/2014/main" val="2954613909"/>
                    </a:ext>
                  </a:extLst>
                </a:gridCol>
                <a:gridCol w="695041">
                  <a:extLst>
                    <a:ext uri="{9D8B030D-6E8A-4147-A177-3AD203B41FA5}">
                      <a16:colId xmlns:a16="http://schemas.microsoft.com/office/drawing/2014/main" val="2996995964"/>
                    </a:ext>
                  </a:extLst>
                </a:gridCol>
                <a:gridCol w="606581">
                  <a:extLst>
                    <a:ext uri="{9D8B030D-6E8A-4147-A177-3AD203B41FA5}">
                      <a16:colId xmlns:a16="http://schemas.microsoft.com/office/drawing/2014/main" val="2101149769"/>
                    </a:ext>
                  </a:extLst>
                </a:gridCol>
                <a:gridCol w="606581">
                  <a:extLst>
                    <a:ext uri="{9D8B030D-6E8A-4147-A177-3AD203B41FA5}">
                      <a16:colId xmlns:a16="http://schemas.microsoft.com/office/drawing/2014/main" val="1232450765"/>
                    </a:ext>
                  </a:extLst>
                </a:gridCol>
                <a:gridCol w="606581">
                  <a:extLst>
                    <a:ext uri="{9D8B030D-6E8A-4147-A177-3AD203B41FA5}">
                      <a16:colId xmlns:a16="http://schemas.microsoft.com/office/drawing/2014/main" val="1758398510"/>
                    </a:ext>
                  </a:extLst>
                </a:gridCol>
              </a:tblGrid>
              <a:tr h="341202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Reporting Month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78" marR="9478" marT="94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January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78" marR="9478" marT="94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February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78" marR="9478" marT="94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March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78" marR="9478" marT="94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April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78" marR="9478" marT="94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May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78" marR="9478" marT="94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June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78" marR="9478" marT="94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u="none" strike="noStrike">
                          <a:solidFill>
                            <a:srgbClr val="000000"/>
                          </a:solidFill>
                          <a:effectLst/>
                        </a:rPr>
                        <a:t>July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78" marR="9478" marT="94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August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78" marR="9478" marT="94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September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78" marR="9478" marT="94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October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78" marR="9478" marT="94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November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78" marR="9478" marT="94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December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78" marR="9478" marT="94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155054"/>
                  </a:ext>
                </a:extLst>
              </a:tr>
              <a:tr h="341202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Training Data (%)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78" marR="9478" marT="947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1.29%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78" marR="9478" marT="94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2.64%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78" marR="9478" marT="94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5.37%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78" marR="9478" marT="94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7.82%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78" marR="9478" marT="94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9.25%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78" marR="9478" marT="94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9.80%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78" marR="9478" marT="94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10.08%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78" marR="9478" marT="94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10.50%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78" marR="9478" marT="94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10.66%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78" marR="9478" marT="94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10.82%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78" marR="9478" marT="94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10.91%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78" marR="9478" marT="94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10.87%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78" marR="9478" marT="94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49166051"/>
                  </a:ext>
                </a:extLst>
              </a:tr>
              <a:tr h="341202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Testing Data (%)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78" marR="9478" marT="947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1.21%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78" marR="9478" marT="94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2.64%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78" marR="9478" marT="94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5.33%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78" marR="9478" marT="94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7.84%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78" marR="9478" marT="94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9.22%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78" marR="9478" marT="94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9.66%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78" marR="9478" marT="94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10.20%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78" marR="9478" marT="94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10.31%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78" marR="9478" marT="94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10.68%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78" marR="9478" marT="94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11.09%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78" marR="9478" marT="94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10.86%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78" marR="9478" marT="94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10.96%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78" marR="9478" marT="94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67986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0561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5B7DF-248B-4A68-BABD-08321B13A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743" y="457200"/>
            <a:ext cx="7974920" cy="561535"/>
          </a:xfrm>
        </p:spPr>
        <p:txBody>
          <a:bodyPr>
            <a:normAutofit fontScale="90000"/>
          </a:bodyPr>
          <a:lstStyle/>
          <a:p>
            <a:r>
              <a:rPr lang="en-US" dirty="0"/>
              <a:t>Feature SELECTION</a:t>
            </a:r>
            <a:br>
              <a:rPr lang="en-US" dirty="0"/>
            </a:br>
            <a:r>
              <a:rPr lang="it-IT" sz="2000" i="1" cap="none" dirty="0">
                <a:solidFill>
                  <a:srgbClr val="343434"/>
                </a:solidFill>
              </a:rPr>
              <a:t>Medication Adherence – Hypertension</a:t>
            </a:r>
            <a:endParaRPr lang="en-US" dirty="0">
              <a:solidFill>
                <a:srgbClr val="343434"/>
              </a:solidFill>
            </a:endParaRPr>
          </a:p>
        </p:txBody>
      </p:sp>
      <p:graphicFrame>
        <p:nvGraphicFramePr>
          <p:cNvPr id="43" name="Diagram 42">
            <a:extLst>
              <a:ext uri="{FF2B5EF4-FFF2-40B4-BE49-F238E27FC236}">
                <a16:creationId xmlns:a16="http://schemas.microsoft.com/office/drawing/2014/main" id="{22AB87DE-B7D3-483A-A0CF-C88DE7AF96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8391565"/>
              </p:ext>
            </p:extLst>
          </p:nvPr>
        </p:nvGraphicFramePr>
        <p:xfrm>
          <a:off x="595281" y="1999209"/>
          <a:ext cx="2757515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4" name="Group 43">
            <a:extLst>
              <a:ext uri="{FF2B5EF4-FFF2-40B4-BE49-F238E27FC236}">
                <a16:creationId xmlns:a16="http://schemas.microsoft.com/office/drawing/2014/main" id="{C13F2A1E-E6A9-4C2F-86B6-ED2EBE3C991A}"/>
              </a:ext>
            </a:extLst>
          </p:cNvPr>
          <p:cNvGrpSpPr/>
          <p:nvPr/>
        </p:nvGrpSpPr>
        <p:grpSpPr>
          <a:xfrm>
            <a:off x="2514600" y="1944373"/>
            <a:ext cx="5948532" cy="4350081"/>
            <a:chOff x="3480087" y="1135781"/>
            <a:chExt cx="8253798" cy="5062837"/>
          </a:xfrm>
        </p:grpSpPr>
        <p:graphicFrame>
          <p:nvGraphicFramePr>
            <p:cNvPr id="45" name="Diagram 44">
              <a:extLst>
                <a:ext uri="{FF2B5EF4-FFF2-40B4-BE49-F238E27FC236}">
                  <a16:creationId xmlns:a16="http://schemas.microsoft.com/office/drawing/2014/main" id="{6E981D72-2077-4D91-AFA2-F91411633A46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811880614"/>
                </p:ext>
              </p:extLst>
            </p:nvPr>
          </p:nvGraphicFramePr>
          <p:xfrm>
            <a:off x="3480087" y="1135781"/>
            <a:ext cx="5601623" cy="506283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C85591A2-4013-4380-8BBD-C0CE97417C4A}"/>
                </a:ext>
              </a:extLst>
            </p:cNvPr>
            <p:cNvSpPr txBox="1"/>
            <p:nvPr/>
          </p:nvSpPr>
          <p:spPr>
            <a:xfrm>
              <a:off x="9415510" y="1235324"/>
              <a:ext cx="2304928" cy="178619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solidFill>
                <a:srgbClr val="B9AB97"/>
              </a:solidFill>
              <a:prstDash val="solid"/>
              <a:miter lim="800000"/>
            </a:ln>
            <a:effectLst/>
          </p:spPr>
          <p:txBody>
            <a:bodyPr wrap="square" rtlCol="0">
              <a:spAutoFit/>
            </a:bodyPr>
            <a:lstStyle/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343434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Removed Features having incomplete data &gt;20%</a:t>
              </a: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343434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Removed Features where there is low variation.</a:t>
              </a: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343434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Removed variables with multicollinearity (correlation threshold &gt;0.7)</a:t>
              </a:r>
            </a:p>
          </p:txBody>
        </p: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83B23560-4F38-425A-90C6-042582327847}"/>
                </a:ext>
              </a:extLst>
            </p:cNvPr>
            <p:cNvCxnSpPr>
              <a:cxnSpLocks/>
            </p:cNvCxnSpPr>
            <p:nvPr/>
          </p:nvCxnSpPr>
          <p:spPr>
            <a:xfrm>
              <a:off x="6280898" y="2084693"/>
              <a:ext cx="0" cy="656187"/>
            </a:xfrm>
            <a:prstGeom prst="straightConnector1">
              <a:avLst/>
            </a:prstGeom>
            <a:noFill/>
            <a:ln w="19050" cap="flat" cmpd="sng" algn="ctr">
              <a:solidFill>
                <a:srgbClr val="FFFFFF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FE1BF672-6571-40C6-8A28-8F441A3F1724}"/>
                </a:ext>
              </a:extLst>
            </p:cNvPr>
            <p:cNvCxnSpPr>
              <a:cxnSpLocks/>
              <a:endCxn id="46" idx="1"/>
            </p:cNvCxnSpPr>
            <p:nvPr/>
          </p:nvCxnSpPr>
          <p:spPr>
            <a:xfrm flipV="1">
              <a:off x="7698637" y="2128420"/>
              <a:ext cx="1716874" cy="203489"/>
            </a:xfrm>
            <a:prstGeom prst="line">
              <a:avLst/>
            </a:prstGeom>
            <a:noFill/>
            <a:ln w="12700" cap="flat" cmpd="sng" algn="ctr">
              <a:solidFill>
                <a:srgbClr val="B9AB97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E953044A-912B-4EB3-A6A8-7FB60E399F3A}"/>
                </a:ext>
              </a:extLst>
            </p:cNvPr>
            <p:cNvCxnSpPr>
              <a:cxnSpLocks/>
            </p:cNvCxnSpPr>
            <p:nvPr/>
          </p:nvCxnSpPr>
          <p:spPr>
            <a:xfrm>
              <a:off x="6280899" y="3338455"/>
              <a:ext cx="0" cy="921212"/>
            </a:xfrm>
            <a:prstGeom prst="straightConnector1">
              <a:avLst/>
            </a:prstGeom>
            <a:noFill/>
            <a:ln w="19050" cap="flat" cmpd="sng" algn="ctr">
              <a:solidFill>
                <a:srgbClr val="FFFFFF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D98DA3B-0A93-4C0B-A340-0D8FD6C58C7F}"/>
                </a:ext>
              </a:extLst>
            </p:cNvPr>
            <p:cNvSpPr txBox="1"/>
            <p:nvPr/>
          </p:nvSpPr>
          <p:spPr>
            <a:xfrm>
              <a:off x="9423364" y="3371303"/>
              <a:ext cx="2310521" cy="1397002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solidFill>
                <a:srgbClr val="B9AB97"/>
              </a:solidFill>
              <a:prstDash val="solid"/>
              <a:miter lim="800000"/>
            </a:ln>
            <a:effectLst/>
          </p:spPr>
          <p:txBody>
            <a:bodyPr wrap="square" rtlCol="0">
              <a:spAutoFit/>
            </a:bodyPr>
            <a:lstStyle/>
            <a:p>
              <a:pPr marL="285750" lvl="0" indent="-285750">
                <a:buFontTx/>
                <a:buChar char="-"/>
                <a:defRPr/>
              </a:pPr>
              <a:r>
                <a:rPr lang="en-US" sz="900" kern="0" dirty="0">
                  <a:solidFill>
                    <a:srgbClr val="343434"/>
                  </a:solidFill>
                  <a:latin typeface="Century Gothic" panose="020B0502020202020204" pitchFamily="34" charset="0"/>
                </a:rPr>
                <a:t>Univariate logistic regression, lasso regression, gradient boosting machines, and random forest applied </a:t>
              </a: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343434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to identify most important variables</a:t>
              </a:r>
            </a:p>
          </p:txBody>
        </p: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46A25DF5-1157-4504-8F67-E967E10FE11F}"/>
                </a:ext>
              </a:extLst>
            </p:cNvPr>
            <p:cNvCxnSpPr>
              <a:cxnSpLocks/>
              <a:endCxn id="50" idx="1"/>
            </p:cNvCxnSpPr>
            <p:nvPr/>
          </p:nvCxnSpPr>
          <p:spPr>
            <a:xfrm>
              <a:off x="7706490" y="4042044"/>
              <a:ext cx="1716874" cy="27760"/>
            </a:xfrm>
            <a:prstGeom prst="line">
              <a:avLst/>
            </a:prstGeom>
            <a:noFill/>
            <a:ln w="12700" cap="flat" cmpd="sng" algn="ctr">
              <a:solidFill>
                <a:srgbClr val="B9AB97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id="{EE0420B3-C25A-4210-B277-05B596430E03}"/>
              </a:ext>
            </a:extLst>
          </p:cNvPr>
          <p:cNvSpPr/>
          <p:nvPr/>
        </p:nvSpPr>
        <p:spPr>
          <a:xfrm>
            <a:off x="559743" y="1312364"/>
            <a:ext cx="7745317" cy="3752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i="1" dirty="0">
                <a:solidFill>
                  <a:srgbClr val="343434"/>
                </a:solidFill>
                <a:latin typeface="Century Gothic" panose="020B0502020202020204" pitchFamily="34" charset="0"/>
              </a:rPr>
              <a:t>12 key features were identified as strongest predictors for member engagement, from 362 features initially reviewed</a:t>
            </a:r>
          </a:p>
        </p:txBody>
      </p:sp>
    </p:spTree>
    <p:extLst>
      <p:ext uri="{BB962C8B-B14F-4D97-AF65-F5344CB8AC3E}">
        <p14:creationId xmlns:p14="http://schemas.microsoft.com/office/powerpoint/2010/main" val="1745479198"/>
      </p:ext>
    </p:extLst>
  </p:cSld>
  <p:clrMapOvr>
    <a:masterClrMapping/>
  </p:clrMapOvr>
  <p:transition spd="slow"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5B7DF-248B-4A68-BABD-08321B13A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743" y="457200"/>
            <a:ext cx="7974920" cy="561535"/>
          </a:xfrm>
        </p:spPr>
        <p:txBody>
          <a:bodyPr>
            <a:normAutofit fontScale="90000"/>
          </a:bodyPr>
          <a:lstStyle/>
          <a:p>
            <a:r>
              <a:rPr lang="en-US" dirty="0"/>
              <a:t>Selected Features</a:t>
            </a:r>
            <a:br>
              <a:rPr lang="en-US" dirty="0"/>
            </a:br>
            <a:r>
              <a:rPr lang="it-IT" sz="2000" i="1" cap="none" dirty="0">
                <a:solidFill>
                  <a:srgbClr val="343434"/>
                </a:solidFill>
              </a:rPr>
              <a:t>Medication Adherence – Hypertension</a:t>
            </a:r>
            <a:endParaRPr lang="en-US" dirty="0">
              <a:solidFill>
                <a:srgbClr val="343434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1A74686-9FB0-41F6-AFAF-AAE26A449DB9}"/>
              </a:ext>
            </a:extLst>
          </p:cNvPr>
          <p:cNvCxnSpPr>
            <a:cxnSpLocks/>
          </p:cNvCxnSpPr>
          <p:nvPr/>
        </p:nvCxnSpPr>
        <p:spPr>
          <a:xfrm>
            <a:off x="5670441" y="2669022"/>
            <a:ext cx="0" cy="597057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95D5D35-3F6E-404D-A031-4AEE2969EFDE}"/>
              </a:ext>
            </a:extLst>
          </p:cNvPr>
          <p:cNvCxnSpPr>
            <a:cxnSpLocks/>
          </p:cNvCxnSpPr>
          <p:nvPr/>
        </p:nvCxnSpPr>
        <p:spPr>
          <a:xfrm>
            <a:off x="5683030" y="3964422"/>
            <a:ext cx="0" cy="83820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B1A8347-A6A3-4CCF-8E22-60DDC54C23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1256299"/>
              </p:ext>
            </p:extLst>
          </p:nvPr>
        </p:nvGraphicFramePr>
        <p:xfrm>
          <a:off x="1371600" y="1777723"/>
          <a:ext cx="6117895" cy="3232942"/>
        </p:xfrm>
        <a:graphic>
          <a:graphicData uri="http://schemas.openxmlformats.org/drawingml/2006/table">
            <a:tbl>
              <a:tblPr/>
              <a:tblGrid>
                <a:gridCol w="2344806">
                  <a:extLst>
                    <a:ext uri="{9D8B030D-6E8A-4147-A177-3AD203B41FA5}">
                      <a16:colId xmlns:a16="http://schemas.microsoft.com/office/drawing/2014/main" val="582510499"/>
                    </a:ext>
                  </a:extLst>
                </a:gridCol>
                <a:gridCol w="3773089">
                  <a:extLst>
                    <a:ext uri="{9D8B030D-6E8A-4147-A177-3AD203B41FA5}">
                      <a16:colId xmlns:a16="http://schemas.microsoft.com/office/drawing/2014/main" val="3347347914"/>
                    </a:ext>
                  </a:extLst>
                </a:gridCol>
              </a:tblGrid>
              <a:tr h="233571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>
                          <a:solidFill>
                            <a:srgbClr val="343434"/>
                          </a:solidFill>
                          <a:effectLst/>
                          <a:latin typeface="Calibri" panose="020F0502020204030204" pitchFamily="34" charset="0"/>
                        </a:rPr>
                        <a:t>Data Source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CC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>
                          <a:solidFill>
                            <a:srgbClr val="343434"/>
                          </a:solidFill>
                          <a:effectLst/>
                          <a:latin typeface="Calibri" panose="020F0502020204030204" pitchFamily="34" charset="0"/>
                        </a:rPr>
                        <a:t>Features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CC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7784224"/>
                  </a:ext>
                </a:extLst>
              </a:tr>
              <a:tr h="22244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Demographics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SVI unemployed percentile percentage of civilian (age 16+)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7623362"/>
                  </a:ext>
                </a:extLst>
              </a:tr>
              <a:tr h="2224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Household market segment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047665"/>
                  </a:ext>
                </a:extLst>
              </a:tr>
              <a:tr h="222448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Medical History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Medication formulary count within 1-year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6491753"/>
                  </a:ext>
                </a:extLst>
              </a:tr>
              <a:tr h="222448">
                <a:tc v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Antihypertensives prescription medication within 6-months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1335208"/>
                  </a:ext>
                </a:extLst>
              </a:tr>
              <a:tr h="222448">
                <a:tc vMerge="1"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Distinct number of pharmacies visited within 1-year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9883474"/>
                  </a:ext>
                </a:extLst>
              </a:tr>
              <a:tr h="222448">
                <a:tc vMerge="1"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 distinct prescriptions taken within 6-months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066551"/>
                  </a:ext>
                </a:extLst>
              </a:tr>
              <a:tr h="22244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Member Engagement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Hypertension Medication adherence rate from past 2-3-months ≥ 80%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1951562"/>
                  </a:ext>
                </a:extLst>
              </a:tr>
              <a:tr h="2224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Hypertension Medication adherence rate from prior year ≥ 80%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1204097"/>
                  </a:ext>
                </a:extLst>
              </a:tr>
              <a:tr h="22244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Forced Variables To Control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Month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9236620"/>
                  </a:ext>
                </a:extLst>
              </a:tr>
              <a:tr h="222448">
                <a:tc v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New member status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80298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9472392"/>
      </p:ext>
    </p:extLst>
  </p:cSld>
  <p:clrMapOvr>
    <a:masterClrMapping/>
  </p:clrMapOvr>
  <p:transition spd="slow"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5B7DF-248B-4A68-BABD-08321B13A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743" y="457200"/>
            <a:ext cx="7974920" cy="561535"/>
          </a:xfrm>
        </p:spPr>
        <p:txBody>
          <a:bodyPr>
            <a:normAutofit fontScale="90000"/>
          </a:bodyPr>
          <a:lstStyle/>
          <a:p>
            <a:r>
              <a:rPr lang="en-US" dirty="0"/>
              <a:t>Modeling</a:t>
            </a:r>
            <a:br>
              <a:rPr lang="en-US" dirty="0"/>
            </a:br>
            <a:r>
              <a:rPr lang="it-IT" sz="2000" i="1" cap="none" dirty="0">
                <a:solidFill>
                  <a:srgbClr val="343434"/>
                </a:solidFill>
              </a:rPr>
              <a:t>Medication Adherence – Hypertension</a:t>
            </a:r>
            <a:endParaRPr lang="en-US" dirty="0">
              <a:solidFill>
                <a:srgbClr val="343434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1A74686-9FB0-41F6-AFAF-AAE26A449DB9}"/>
              </a:ext>
            </a:extLst>
          </p:cNvPr>
          <p:cNvCxnSpPr>
            <a:cxnSpLocks/>
          </p:cNvCxnSpPr>
          <p:nvPr/>
        </p:nvCxnSpPr>
        <p:spPr>
          <a:xfrm>
            <a:off x="5670441" y="2669022"/>
            <a:ext cx="0" cy="597057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95D5D35-3F6E-404D-A031-4AEE2969EFDE}"/>
              </a:ext>
            </a:extLst>
          </p:cNvPr>
          <p:cNvCxnSpPr>
            <a:cxnSpLocks/>
          </p:cNvCxnSpPr>
          <p:nvPr/>
        </p:nvCxnSpPr>
        <p:spPr>
          <a:xfrm>
            <a:off x="5683030" y="3964422"/>
            <a:ext cx="0" cy="83820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A9CD7874-ABE5-4F82-9D19-0CD9A45DEA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7708" y="1090568"/>
            <a:ext cx="5138989" cy="495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800491"/>
      </p:ext>
    </p:extLst>
  </p:cSld>
  <p:clrMapOvr>
    <a:masterClrMapping/>
  </p:clrMapOvr>
  <p:transition spd="slow"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C7F1C-F9D3-4260-A5E1-357F8B7D4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543494"/>
            <a:ext cx="8139753" cy="561535"/>
          </a:xfrm>
        </p:spPr>
        <p:txBody>
          <a:bodyPr>
            <a:normAutofit fontScale="90000"/>
          </a:bodyPr>
          <a:lstStyle/>
          <a:p>
            <a:r>
              <a:rPr lang="en-US" dirty="0"/>
              <a:t>Model Performance</a:t>
            </a:r>
            <a:br>
              <a:rPr lang="en-US" dirty="0"/>
            </a:br>
            <a:r>
              <a:rPr lang="it-IT" sz="2000" i="1" cap="none" dirty="0">
                <a:solidFill>
                  <a:srgbClr val="343434"/>
                </a:solidFill>
              </a:rPr>
              <a:t>Medication Adherence – Hypertension</a:t>
            </a:r>
            <a:endParaRPr lang="en-US" dirty="0">
              <a:solidFill>
                <a:srgbClr val="34343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B43C4E-15DC-492A-873F-8C2A590ABF75}"/>
              </a:ext>
            </a:extLst>
          </p:cNvPr>
          <p:cNvSpPr txBox="1"/>
          <p:nvPr/>
        </p:nvSpPr>
        <p:spPr>
          <a:xfrm>
            <a:off x="3563812" y="1382457"/>
            <a:ext cx="413016" cy="318176"/>
          </a:xfrm>
          <a:prstGeom prst="rect">
            <a:avLst/>
          </a:prstGeom>
        </p:spPr>
        <p:txBody>
          <a:bodyPr vert="horz" wrap="square" lIns="80682" tIns="40341" rIns="80682" bIns="40341" rtlCol="0">
            <a:normAutofit lnSpcReduction="10000"/>
          </a:bodyPr>
          <a:lstStyle/>
          <a:p>
            <a:pPr>
              <a:buClr>
                <a:schemeClr val="accent1"/>
              </a:buClr>
            </a:pPr>
            <a:endParaRPr lang="en-US" sz="1588" b="1" dirty="0">
              <a:solidFill>
                <a:schemeClr val="accent3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2325700"/>
              </p:ext>
            </p:extLst>
          </p:nvPr>
        </p:nvGraphicFramePr>
        <p:xfrm>
          <a:off x="457200" y="2209800"/>
          <a:ext cx="2667003" cy="1154430"/>
        </p:xfrm>
        <a:graphic>
          <a:graphicData uri="http://schemas.openxmlformats.org/drawingml/2006/table">
            <a:tbl>
              <a:tblPr/>
              <a:tblGrid>
                <a:gridCol w="10098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23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23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2389">
                  <a:extLst>
                    <a:ext uri="{9D8B030D-6E8A-4147-A177-3AD203B41FA5}">
                      <a16:colId xmlns:a16="http://schemas.microsoft.com/office/drawing/2014/main" val="3529557308"/>
                    </a:ext>
                  </a:extLst>
                </a:gridCol>
              </a:tblGrid>
              <a:tr h="19050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Confusion Matrix Statistics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343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434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en-US" sz="1200" b="1" i="1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Actual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1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343434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104847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Prediction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343434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5,402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12,577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17,979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63,971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66,039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3A3A3A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7,470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76,548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84,018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1993441"/>
              </p:ext>
            </p:extLst>
          </p:nvPr>
        </p:nvGraphicFramePr>
        <p:xfrm>
          <a:off x="457200" y="1382457"/>
          <a:ext cx="2667000" cy="577215"/>
        </p:xfrm>
        <a:graphic>
          <a:graphicData uri="http://schemas.openxmlformats.org/drawingml/2006/table">
            <a:tbl>
              <a:tblPr/>
              <a:tblGrid>
                <a:gridCol w="14953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16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2036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Data Proportion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343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0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Adhered (0)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Non-Adherent (1)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0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91.1%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8.89%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8428964"/>
              </p:ext>
            </p:extLst>
          </p:nvPr>
        </p:nvGraphicFramePr>
        <p:xfrm>
          <a:off x="457200" y="3505200"/>
          <a:ext cx="2667000" cy="1422402"/>
        </p:xfrm>
        <a:graphic>
          <a:graphicData uri="http://schemas.openxmlformats.org/drawingml/2006/table">
            <a:tbl>
              <a:tblPr/>
              <a:tblGrid>
                <a:gridCol w="17257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12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7067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Model Metrics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343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Accuracy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82.6%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Precision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30.0%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Recall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72.2%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Specificity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83.6%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AUC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85.2%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57200" y="6019800"/>
            <a:ext cx="2667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>
                <a:solidFill>
                  <a:srgbClr val="343434"/>
                </a:solidFill>
              </a:rPr>
              <a:t>* All results are from Test Data</a:t>
            </a:r>
            <a:endParaRPr lang="en-US" sz="1100" i="1" dirty="0">
              <a:solidFill>
                <a:srgbClr val="343434"/>
              </a:solidFill>
            </a:endParaRPr>
          </a:p>
          <a:p>
            <a:endParaRPr lang="en-US" sz="800" dirty="0">
              <a:solidFill>
                <a:srgbClr val="343434"/>
              </a:solidFill>
            </a:endParaRPr>
          </a:p>
        </p:txBody>
      </p:sp>
      <p:graphicFrame>
        <p:nvGraphicFramePr>
          <p:cNvPr id="11" name="Content Placeholder 6">
            <a:extLst>
              <a:ext uri="{FF2B5EF4-FFF2-40B4-BE49-F238E27FC236}">
                <a16:creationId xmlns:a16="http://schemas.microsoft.com/office/drawing/2014/main" id="{DC3B9890-7683-4D9E-8E9B-52D3CF2C09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9579562"/>
              </p:ext>
            </p:extLst>
          </p:nvPr>
        </p:nvGraphicFramePr>
        <p:xfrm>
          <a:off x="4419729" y="4216401"/>
          <a:ext cx="3461958" cy="2666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C76335A7-AB98-4D14-8C92-6FC637423A2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01809" y="1382457"/>
            <a:ext cx="3462408" cy="339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507621"/>
      </p:ext>
    </p:extLst>
  </p:cSld>
  <p:clrMapOvr>
    <a:masterClrMapping/>
  </p:clrMapOvr>
  <p:transition spd="slow" advClick="0"/>
</p:sld>
</file>

<file path=ppt/theme/theme1.xml><?xml version="1.0" encoding="utf-8"?>
<a:theme xmlns:a="http://schemas.openxmlformats.org/drawingml/2006/main" name="2_Office Theme">
  <a:themeElements>
    <a:clrScheme name="GuideWell Color Palette 1">
      <a:dk1>
        <a:srgbClr val="768692"/>
      </a:dk1>
      <a:lt1>
        <a:srgbClr val="FFFFFF"/>
      </a:lt1>
      <a:dk2>
        <a:srgbClr val="768692"/>
      </a:dk2>
      <a:lt2>
        <a:srgbClr val="FFFFFF"/>
      </a:lt2>
      <a:accent1>
        <a:srgbClr val="009FAE"/>
      </a:accent1>
      <a:accent2>
        <a:srgbClr val="72CCD2"/>
      </a:accent2>
      <a:accent3>
        <a:srgbClr val="54075B"/>
      </a:accent3>
      <a:accent4>
        <a:srgbClr val="8DC63F"/>
      </a:accent4>
      <a:accent5>
        <a:srgbClr val="FFDD00"/>
      </a:accent5>
      <a:accent6>
        <a:srgbClr val="B9AB97"/>
      </a:accent6>
      <a:hlink>
        <a:srgbClr val="72CCD2"/>
      </a:hlink>
      <a:folHlink>
        <a:srgbClr val="009FA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WCS PPT Template.pptx" id="{C4FA084A-20FD-4235-BA37-36DC425498F8}" vid="{8ADB4113-A6C0-4F8E-BB14-D11C9CF309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8A8B354A7176E4380CD51682112020B" ma:contentTypeVersion="6" ma:contentTypeDescription="Create a new document." ma:contentTypeScope="" ma:versionID="be7e1f5d52957ad5e539e628c780ffc2">
  <xsd:schema xmlns:xsd="http://www.w3.org/2001/XMLSchema" xmlns:xs="http://www.w3.org/2001/XMLSchema" xmlns:p="http://schemas.microsoft.com/office/2006/metadata/properties" xmlns:ns2="9bcf135b-f7e9-4bdd-8927-fcd4a80b7379" targetNamespace="http://schemas.microsoft.com/office/2006/metadata/properties" ma:root="true" ma:fieldsID="2279f210ef293b2c59effb990d00516a" ns2:_="">
    <xsd:import namespace="9bcf135b-f7e9-4bdd-8927-fcd4a80b737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cf135b-f7e9-4bdd-8927-fcd4a80b73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3EF7793-8E95-48CA-80EF-8D2B026519B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8E99E39-3F7A-4A06-9E4A-5D6EEA3E63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bcf135b-f7e9-4bdd-8927-fcd4a80b737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F51275D-99B5-4907-A40E-9DA80D1BA54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59091</TotalTime>
  <Words>1514</Words>
  <Application>Microsoft Office PowerPoint</Application>
  <PresentationFormat>On-screen Show (4:3)</PresentationFormat>
  <Paragraphs>383</Paragraphs>
  <Slides>18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Century Gothic</vt:lpstr>
      <vt:lpstr>PT Sans</vt:lpstr>
      <vt:lpstr>Roboto regular</vt:lpstr>
      <vt:lpstr>Segoe UI</vt:lpstr>
      <vt:lpstr>2_Office Theme</vt:lpstr>
      <vt:lpstr>PowerPoint Presentation</vt:lpstr>
      <vt:lpstr>Agenda:</vt:lpstr>
      <vt:lpstr>Objective Medication Adherence – Hypertension  </vt:lpstr>
      <vt:lpstr>Overview Medication Adherence – Hypertension </vt:lpstr>
      <vt:lpstr>Data Split Medication Adherence – Hypertension </vt:lpstr>
      <vt:lpstr>Feature SELECTION Medication Adherence – Hypertension</vt:lpstr>
      <vt:lpstr>Selected Features Medication Adherence – Hypertension</vt:lpstr>
      <vt:lpstr>Modeling Medication Adherence – Hypertension</vt:lpstr>
      <vt:lpstr>Model Performance Medication Adherence – Hypertension</vt:lpstr>
      <vt:lpstr>Significant Predictors Importance Medication Adherence – Hypertension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Appendix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Ashish.Gupta@bcbsfl.com</dc:creator>
  <cp:lastModifiedBy>Schilke, Randolph</cp:lastModifiedBy>
  <cp:revision>629</cp:revision>
  <dcterms:created xsi:type="dcterms:W3CDTF">2019-06-07T16:49:11Z</dcterms:created>
  <dcterms:modified xsi:type="dcterms:W3CDTF">2022-05-27T15:49:35Z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0x010100F8A8B354A7176E4380CD51682112020B</vt:lpwstr>
  </property>
</Properties>
</file>